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 id="2147483704"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15815A-0129-4C7E-9F54-7EE4D941DF94}">
  <a:tblStyle styleId="{8A15815A-0129-4C7E-9F54-7EE4D941DF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pos="3188"/>
        <p:guide orient="horz" pos="1385"/>
        <p:guide pos="321"/>
        <p:guide orient="horz" pos="5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f198b8b4b8_0_1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f198b8b4b8_0_1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f198b8b4b8_0_3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f198b8b4b8_0_3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shutterstock_1724405443</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f198b8b4b8_0_3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f198b8b4b8_0_3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f198b8b4b8_0_3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f198b8b4b8_0_3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f198b8b4b8_0_3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f198b8b4b8_0_3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f198b8b4b8_0_3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f198b8b4b8_0_3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f198b8b4b8_0_3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f198b8b4b8_0_3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f198b8b4b8_0_3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f198b8b4b8_0_3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f198b8b4b8_0_3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f198b8b4b8_0_3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f198b8b4b8_0_3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f198b8b4b8_0_3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f198b8b4b8_0_3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f198b8b4b8_0_3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f198b8b4b8_0_1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f198b8b4b8_0_1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f198b8b4b8_0_3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f198b8b4b8_0_3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shutterstock_1433571035.png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f198b8b4b8_0_3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f198b8b4b8_0_3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198b8b4b8_0_1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198b8b4b8_0_1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f198b8b4b8_0_1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f198b8b4b8_0_1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f198b8b4b8_0_1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f198b8b4b8_0_1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f198b8b4b8_0_3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f198b8b4b8_0_3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shutterstock_1724405443</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f198b8b4b8_0_3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f198b8b4b8_0_3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f198b8b4b8_0_3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f198b8b4b8_0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shutterstock_1724405443</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f198b8b4b8_0_3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f198b8b4b8_0_3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 name="Google Shape;54;p1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 name="Google Shape;55;p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6" name="Google Shape;56;p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 name="Google Shape;57;p1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 name="Google Shape;58;p14"/>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9"/>
        <p:cNvGrpSpPr/>
        <p:nvPr/>
      </p:nvGrpSpPr>
      <p:grpSpPr>
        <a:xfrm>
          <a:off x="0" y="0"/>
          <a:ext cx="0" cy="0"/>
          <a:chOff x="0" y="0"/>
          <a:chExt cx="0" cy="0"/>
        </a:xfrm>
      </p:grpSpPr>
      <p:pic>
        <p:nvPicPr>
          <p:cNvPr id="60" name="Google Shape;60;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1" name="Google Shape;61;p1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62" name="Google Shape;62;p15"/>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64" name="Google Shape;64;p15"/>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 name="Google Shape;65;p15"/>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66" name="Google Shape;66;p15"/>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7" name="Google Shape;67;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8" name="Google Shape;68;p15"/>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1" name="Google Shape;71;p1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2" name="Google Shape;72;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3" name="Google Shape;73;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74"/>
        <p:cNvGrpSpPr/>
        <p:nvPr/>
      </p:nvGrpSpPr>
      <p:grpSpPr>
        <a:xfrm>
          <a:off x="0" y="0"/>
          <a:ext cx="0" cy="0"/>
          <a:chOff x="0" y="0"/>
          <a:chExt cx="0" cy="0"/>
        </a:xfrm>
      </p:grpSpPr>
      <p:pic>
        <p:nvPicPr>
          <p:cNvPr id="75" name="Google Shape;75;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6" name="Google Shape;76;p1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7" name="Google Shape;77;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 name="Google Shape;78;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1" name="Google Shape;81;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82" name="Google Shape;82;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 name="Google Shape;83;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4" name="Google Shape;84;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5" name="Google Shape;85;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6" name="Google Shape;86;p1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7"/>
        <p:cNvGrpSpPr/>
        <p:nvPr/>
      </p:nvGrpSpPr>
      <p:grpSpPr>
        <a:xfrm>
          <a:off x="0" y="0"/>
          <a:ext cx="0" cy="0"/>
          <a:chOff x="0" y="0"/>
          <a:chExt cx="0" cy="0"/>
        </a:xfrm>
      </p:grpSpPr>
      <p:pic>
        <p:nvPicPr>
          <p:cNvPr id="88" name="Google Shape;88;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9" name="Google Shape;89;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0" name="Google Shape;90;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91" name="Google Shape;91;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92"/>
        <p:cNvGrpSpPr/>
        <p:nvPr/>
      </p:nvGrpSpPr>
      <p:grpSpPr>
        <a:xfrm>
          <a:off x="0" y="0"/>
          <a:ext cx="0" cy="0"/>
          <a:chOff x="0" y="0"/>
          <a:chExt cx="0" cy="0"/>
        </a:xfrm>
      </p:grpSpPr>
      <p:pic>
        <p:nvPicPr>
          <p:cNvPr id="93" name="Google Shape;93;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4" name="Google Shape;94;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5" name="Google Shape;95;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96" name="Google Shape;96;p20"/>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97" name="Google Shape;97;p20"/>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98"/>
        <p:cNvGrpSpPr/>
        <p:nvPr/>
      </p:nvGrpSpPr>
      <p:grpSpPr>
        <a:xfrm>
          <a:off x="0" y="0"/>
          <a:ext cx="0" cy="0"/>
          <a:chOff x="0" y="0"/>
          <a:chExt cx="0" cy="0"/>
        </a:xfrm>
      </p:grpSpPr>
      <p:pic>
        <p:nvPicPr>
          <p:cNvPr id="99" name="Google Shape;99;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 name="Google Shape;100;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1" name="Google Shape;101;p21"/>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2" name="Google Shape;102;p21"/>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103" name="Google Shape;103;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04"/>
        <p:cNvGrpSpPr/>
        <p:nvPr/>
      </p:nvGrpSpPr>
      <p:grpSpPr>
        <a:xfrm>
          <a:off x="0" y="0"/>
          <a:ext cx="0" cy="0"/>
          <a:chOff x="0" y="0"/>
          <a:chExt cx="0" cy="0"/>
        </a:xfrm>
      </p:grpSpPr>
      <p:pic>
        <p:nvPicPr>
          <p:cNvPr id="105" name="Google Shape;105;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 name="Google Shape;106;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7" name="Google Shape;107;p22"/>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8" name="Google Shape;108;p22"/>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09" name="Google Shape;109;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18"/>
        <p:cNvGrpSpPr/>
        <p:nvPr/>
      </p:nvGrpSpPr>
      <p:grpSpPr>
        <a:xfrm>
          <a:off x="0" y="0"/>
          <a:ext cx="0" cy="0"/>
          <a:chOff x="0" y="0"/>
          <a:chExt cx="0" cy="0"/>
        </a:xfrm>
      </p:grpSpPr>
      <p:pic>
        <p:nvPicPr>
          <p:cNvPr id="119" name="Google Shape;119;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0" name="Google Shape;120;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1" name="Google Shape;121;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22" name="Google Shape;122;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3" name="Google Shape;123;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4" name="Google Shape;124;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25" name="Google Shape;125;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26"/>
        <p:cNvGrpSpPr/>
        <p:nvPr/>
      </p:nvGrpSpPr>
      <p:grpSpPr>
        <a:xfrm>
          <a:off x="0" y="0"/>
          <a:ext cx="0" cy="0"/>
          <a:chOff x="0" y="0"/>
          <a:chExt cx="0" cy="0"/>
        </a:xfrm>
      </p:grpSpPr>
      <p:pic>
        <p:nvPicPr>
          <p:cNvPr id="127" name="Google Shape;127;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8" name="Google Shape;128;p25"/>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0" name="Google Shape;130;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1" name="Google Shape;131;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2" name="Google Shape;132;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3" name="Google Shape;133;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34" name="Google Shape;134;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35" name="Google Shape;135;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36"/>
        <p:cNvGrpSpPr/>
        <p:nvPr/>
      </p:nvGrpSpPr>
      <p:grpSpPr>
        <a:xfrm>
          <a:off x="0" y="0"/>
          <a:ext cx="0" cy="0"/>
          <a:chOff x="0" y="0"/>
          <a:chExt cx="0" cy="0"/>
        </a:xfrm>
      </p:grpSpPr>
      <p:pic>
        <p:nvPicPr>
          <p:cNvPr id="137" name="Google Shape;137;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8" name="Google Shape;138;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0" name="Google Shape;140;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1" name="Google Shape;141;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42" name="Google Shape;142;p26"/>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3" name="Google Shape;143;p26"/>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4" name="Google Shape;144;p26"/>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5" name="Google Shape;145;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6" name="Google Shape;146;p26"/>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47" name="Google Shape;147;p26"/>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48" name="Google Shape;148;p26"/>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49" name="Google Shape;149;p26"/>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50" name="Google Shape;150;p26"/>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1" name="Google Shape;151;p26"/>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2" name="Google Shape;152;p26"/>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3" name="Google Shape;153;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4" name="Google Shape;154;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5" name="Google Shape;155;p26"/>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6" name="Google Shape;156;p26"/>
          <p:cNvGrpSpPr/>
          <p:nvPr/>
        </p:nvGrpSpPr>
        <p:grpSpPr>
          <a:xfrm>
            <a:off x="4519000" y="3821425"/>
            <a:ext cx="420900" cy="912575"/>
            <a:chOff x="4680988" y="3981725"/>
            <a:chExt cx="420900" cy="912575"/>
          </a:xfrm>
        </p:grpSpPr>
        <p:pic>
          <p:nvPicPr>
            <p:cNvPr id="157" name="Google Shape;157;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8" name="Google Shape;158;p26"/>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9" name="Google Shape;159;p26"/>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0" name="Google Shape;160;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61" name="Google Shape;161;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62" name="Google Shape;162;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63"/>
        <p:cNvGrpSpPr/>
        <p:nvPr/>
      </p:nvGrpSpPr>
      <p:grpSpPr>
        <a:xfrm>
          <a:off x="0" y="0"/>
          <a:ext cx="0" cy="0"/>
          <a:chOff x="0" y="0"/>
          <a:chExt cx="0" cy="0"/>
        </a:xfrm>
      </p:grpSpPr>
      <p:pic>
        <p:nvPicPr>
          <p:cNvPr id="164" name="Google Shape;164;p2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5" name="Google Shape;165;p27"/>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6" name="Google Shape;166;p27"/>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69" name="Google Shape;169;p2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1" name="Google Shape;171;p27"/>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72" name="Google Shape;172;p27"/>
          <p:cNvGrpSpPr/>
          <p:nvPr/>
        </p:nvGrpSpPr>
        <p:grpSpPr>
          <a:xfrm>
            <a:off x="4732975" y="426900"/>
            <a:ext cx="3984300" cy="1538339"/>
            <a:chOff x="4623475" y="424050"/>
            <a:chExt cx="3984300" cy="1538339"/>
          </a:xfrm>
        </p:grpSpPr>
        <p:sp>
          <p:nvSpPr>
            <p:cNvPr id="173" name="Google Shape;173;p27"/>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4" name="Google Shape;174;p27"/>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6" name="Google Shape;176;p27"/>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7" name="Google Shape;177;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78" name="Google Shape;178;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9" name="Google Shape;179;p27"/>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80" name="Google Shape;180;p27"/>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1" name="Google Shape;181;p27"/>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83"/>
        <p:cNvGrpSpPr/>
        <p:nvPr/>
      </p:nvGrpSpPr>
      <p:grpSpPr>
        <a:xfrm>
          <a:off x="0" y="0"/>
          <a:ext cx="0" cy="0"/>
          <a:chOff x="0" y="0"/>
          <a:chExt cx="0" cy="0"/>
        </a:xfrm>
      </p:grpSpPr>
      <p:sp>
        <p:nvSpPr>
          <p:cNvPr id="184" name="Google Shape;18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 name="Google Shape;18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 name="Google Shape;186;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88" name="Google Shape;188;p28"/>
          <p:cNvGraphicFramePr/>
          <p:nvPr/>
        </p:nvGraphicFramePr>
        <p:xfrm>
          <a:off x="358300" y="1181050"/>
          <a:ext cx="3000000" cy="3000000"/>
        </p:xfrm>
        <a:graphic>
          <a:graphicData uri="http://schemas.openxmlformats.org/drawingml/2006/table">
            <a:tbl>
              <a:tblPr>
                <a:noFill/>
                <a:tableStyleId>{8A15815A-0129-4C7E-9F54-7EE4D941DF94}</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89" name="Google Shape;189;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0" name="Google Shape;190;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91"/>
        <p:cNvGrpSpPr/>
        <p:nvPr/>
      </p:nvGrpSpPr>
      <p:grpSpPr>
        <a:xfrm>
          <a:off x="0" y="0"/>
          <a:ext cx="0" cy="0"/>
          <a:chOff x="0" y="0"/>
          <a:chExt cx="0" cy="0"/>
        </a:xfrm>
      </p:grpSpPr>
      <p:cxnSp>
        <p:nvCxnSpPr>
          <p:cNvPr id="192" name="Google Shape;192;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3" name="Google Shape;193;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5" name="Google Shape;195;p29"/>
          <p:cNvGraphicFramePr/>
          <p:nvPr/>
        </p:nvGraphicFramePr>
        <p:xfrm>
          <a:off x="358300" y="876250"/>
          <a:ext cx="3000000" cy="3000000"/>
        </p:xfrm>
        <a:graphic>
          <a:graphicData uri="http://schemas.openxmlformats.org/drawingml/2006/table">
            <a:tbl>
              <a:tblPr>
                <a:noFill/>
                <a:tableStyleId>{8A15815A-0129-4C7E-9F54-7EE4D941DF94}</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96" name="Google Shape;196;p2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7" name="Google Shape;197;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198"/>
        <p:cNvGrpSpPr/>
        <p:nvPr/>
      </p:nvGrpSpPr>
      <p:grpSpPr>
        <a:xfrm>
          <a:off x="0" y="0"/>
          <a:ext cx="0" cy="0"/>
          <a:chOff x="0" y="0"/>
          <a:chExt cx="0" cy="0"/>
        </a:xfrm>
      </p:grpSpPr>
      <p:pic>
        <p:nvPicPr>
          <p:cNvPr id="199" name="Google Shape;199;p3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0" name="Google Shape;200;p30"/>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02" name="Google Shape;202;p30"/>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3" name="Google Shape;203;p30"/>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04" name="Google Shape;204;p30"/>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05" name="Google Shape;205;p30"/>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06" name="Google Shape;206;p30"/>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07" name="Google Shape;207;p30"/>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08" name="Google Shape;208;p30"/>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09" name="Google Shape;209;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10"/>
        <p:cNvGrpSpPr/>
        <p:nvPr/>
      </p:nvGrpSpPr>
      <p:grpSpPr>
        <a:xfrm>
          <a:off x="0" y="0"/>
          <a:ext cx="0" cy="0"/>
          <a:chOff x="0" y="0"/>
          <a:chExt cx="0" cy="0"/>
        </a:xfrm>
      </p:grpSpPr>
      <p:sp>
        <p:nvSpPr>
          <p:cNvPr id="211" name="Google Shape;211;p31"/>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2" name="Google Shape;21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3" name="Google Shape;213;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14" name="Google Shape;21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5" name="Google Shape;215;p31"/>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6" name="Google Shape;216;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7" name="Google Shape;217;p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8" name="Google Shape;218;p31"/>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9" name="Google Shape;219;p3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0" name="Google Shape;220;p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1" name="Google Shape;221;p31"/>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2" name="Google Shape;222;p31"/>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4" name="Google Shape;224;p31"/>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5" name="Google Shape;225;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6" name="Google Shape;226;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7" name="Google Shape;227;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28"/>
        <p:cNvGrpSpPr/>
        <p:nvPr/>
      </p:nvGrpSpPr>
      <p:grpSpPr>
        <a:xfrm>
          <a:off x="0" y="0"/>
          <a:ext cx="0" cy="0"/>
          <a:chOff x="0" y="0"/>
          <a:chExt cx="0" cy="0"/>
        </a:xfrm>
      </p:grpSpPr>
      <p:pic>
        <p:nvPicPr>
          <p:cNvPr id="229" name="Google Shape;229;p3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0" name="Google Shape;230;p32"/>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32" name="Google Shape;232;p32"/>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33" name="Google Shape;233;p32"/>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34" name="Google Shape;234;p32"/>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35" name="Google Shape;235;p32"/>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36" name="Google Shape;236;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7" name="Google Shape;237;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38"/>
        <p:cNvGrpSpPr/>
        <p:nvPr/>
      </p:nvGrpSpPr>
      <p:grpSpPr>
        <a:xfrm>
          <a:off x="0" y="0"/>
          <a:ext cx="0" cy="0"/>
          <a:chOff x="0" y="0"/>
          <a:chExt cx="0" cy="0"/>
        </a:xfrm>
      </p:grpSpPr>
      <p:pic>
        <p:nvPicPr>
          <p:cNvPr id="239" name="Google Shape;239;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40" name="Google Shape;240;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41" name="Google Shape;241;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42" name="Google Shape;242;p33"/>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43" name="Google Shape;243;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44"/>
        <p:cNvGrpSpPr/>
        <p:nvPr/>
      </p:nvGrpSpPr>
      <p:grpSpPr>
        <a:xfrm>
          <a:off x="0" y="0"/>
          <a:ext cx="0" cy="0"/>
          <a:chOff x="0" y="0"/>
          <a:chExt cx="0" cy="0"/>
        </a:xfrm>
      </p:grpSpPr>
      <p:pic>
        <p:nvPicPr>
          <p:cNvPr id="245" name="Google Shape;245;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46" name="Google Shape;246;p34"/>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7" name="Google Shape;247;p34"/>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34"/>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9" name="Google Shape;249;p34"/>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50" name="Google Shape;250;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51" name="Google Shape;251;p34"/>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52" name="Google Shape;252;p34"/>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53" name="Google Shape;253;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54"/>
        <p:cNvGrpSpPr/>
        <p:nvPr/>
      </p:nvGrpSpPr>
      <p:grpSpPr>
        <a:xfrm>
          <a:off x="0" y="0"/>
          <a:ext cx="0" cy="0"/>
          <a:chOff x="0" y="0"/>
          <a:chExt cx="0" cy="0"/>
        </a:xfrm>
      </p:grpSpPr>
      <p:pic>
        <p:nvPicPr>
          <p:cNvPr id="255" name="Google Shape;255;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56" name="Google Shape;256;p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7" name="Google Shape;257;p35"/>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pic>
        <p:nvPicPr>
          <p:cNvPr id="258" name="Google Shape;258;p35"/>
          <p:cNvPicPr preferRelativeResize="0"/>
          <p:nvPr/>
        </p:nvPicPr>
        <p:blipFill rotWithShape="1">
          <a:blip r:embed="rId3">
            <a:alphaModFix/>
          </a:blip>
          <a:srcRect l="14312" r="14305"/>
          <a:stretch/>
        </p:blipFill>
        <p:spPr>
          <a:xfrm>
            <a:off x="3514725" y="770950"/>
            <a:ext cx="2114550" cy="1695450"/>
          </a:xfrm>
          <a:prstGeom prst="rect">
            <a:avLst/>
          </a:prstGeom>
          <a:noFill/>
          <a:ln>
            <a:noFill/>
          </a:ln>
        </p:spPr>
      </p:pic>
      <p:sp>
        <p:nvSpPr>
          <p:cNvPr id="259" name="Google Shape;259;p35"/>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60" name="Google Shape;260;p3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Challenge</a:t>
            </a:r>
            <a:endParaRPr sz="3600">
              <a:solidFill>
                <a:srgbClr val="00C8E9"/>
              </a:solidFill>
              <a:latin typeface="Oswald"/>
              <a:ea typeface="Oswald"/>
              <a:cs typeface="Oswald"/>
              <a:sym typeface="Oswald"/>
            </a:endParaRPr>
          </a:p>
        </p:txBody>
      </p:sp>
      <p:sp>
        <p:nvSpPr>
          <p:cNvPr id="261" name="Google Shape;261;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62"/>
        <p:cNvGrpSpPr/>
        <p:nvPr/>
      </p:nvGrpSpPr>
      <p:grpSpPr>
        <a:xfrm>
          <a:off x="0" y="0"/>
          <a:ext cx="0" cy="0"/>
          <a:chOff x="0" y="0"/>
          <a:chExt cx="0" cy="0"/>
        </a:xfrm>
      </p:grpSpPr>
      <p:pic>
        <p:nvPicPr>
          <p:cNvPr id="263" name="Google Shape;263;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64" name="Google Shape;264;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 name="Google Shape;265;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6" name="Google Shape;266;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7" name="Google Shape;267;p3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68" name="Google Shape;268;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9" name="Google Shape;269;p36"/>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0" name="Google Shape;270;p36"/>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1" name="Google Shape;271;p36"/>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2" name="Google Shape;272;p36"/>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73"/>
        <p:cNvGrpSpPr/>
        <p:nvPr/>
      </p:nvGrpSpPr>
      <p:grpSpPr>
        <a:xfrm>
          <a:off x="0" y="0"/>
          <a:ext cx="0" cy="0"/>
          <a:chOff x="0" y="0"/>
          <a:chExt cx="0" cy="0"/>
        </a:xfrm>
      </p:grpSpPr>
      <p:sp>
        <p:nvSpPr>
          <p:cNvPr id="274" name="Google Shape;274;p3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 name="Google Shape;2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77" name="Google Shape;2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8" name="Google Shape;278;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79" name="Google Shape;2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80" name="Google Shape;280;p37"/>
          <p:cNvGrpSpPr/>
          <p:nvPr/>
        </p:nvGrpSpPr>
        <p:grpSpPr>
          <a:xfrm>
            <a:off x="457200" y="1378813"/>
            <a:ext cx="776889" cy="621300"/>
            <a:chOff x="457200" y="1378813"/>
            <a:chExt cx="776889" cy="621300"/>
          </a:xfrm>
        </p:grpSpPr>
        <p:sp>
          <p:nvSpPr>
            <p:cNvPr id="281" name="Google Shape;281;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2" name="Google Shape;282;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3" name="Google Shape;283;p37"/>
          <p:cNvGrpSpPr/>
          <p:nvPr/>
        </p:nvGrpSpPr>
        <p:grpSpPr>
          <a:xfrm>
            <a:off x="457200" y="2228725"/>
            <a:ext cx="776889" cy="621300"/>
            <a:chOff x="457200" y="1378813"/>
            <a:chExt cx="776889" cy="621300"/>
          </a:xfrm>
        </p:grpSpPr>
        <p:sp>
          <p:nvSpPr>
            <p:cNvPr id="284" name="Google Shape;284;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5" name="Google Shape;285;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6" name="Google Shape;286;p37"/>
          <p:cNvGrpSpPr/>
          <p:nvPr/>
        </p:nvGrpSpPr>
        <p:grpSpPr>
          <a:xfrm>
            <a:off x="457200" y="3073850"/>
            <a:ext cx="776889" cy="621300"/>
            <a:chOff x="457200" y="1378813"/>
            <a:chExt cx="776889" cy="621300"/>
          </a:xfrm>
        </p:grpSpPr>
        <p:sp>
          <p:nvSpPr>
            <p:cNvPr id="287" name="Google Shape;287;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9" name="Google Shape;289;p37"/>
          <p:cNvGrpSpPr/>
          <p:nvPr/>
        </p:nvGrpSpPr>
        <p:grpSpPr>
          <a:xfrm>
            <a:off x="457200" y="3923750"/>
            <a:ext cx="776889" cy="621300"/>
            <a:chOff x="457200" y="1378813"/>
            <a:chExt cx="776889" cy="621300"/>
          </a:xfrm>
        </p:grpSpPr>
        <p:sp>
          <p:nvSpPr>
            <p:cNvPr id="290" name="Google Shape;290;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92" name="Google Shape;292;p37"/>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3" name="Google Shape;293;p3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7" name="Google Shape;297;p37"/>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8" name="Google Shape;298;p37"/>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9" name="Google Shape;299;p37"/>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00"/>
        <p:cNvGrpSpPr/>
        <p:nvPr/>
      </p:nvGrpSpPr>
      <p:grpSpPr>
        <a:xfrm>
          <a:off x="0" y="0"/>
          <a:ext cx="0" cy="0"/>
          <a:chOff x="0" y="0"/>
          <a:chExt cx="0" cy="0"/>
        </a:xfrm>
      </p:grpSpPr>
      <p:sp>
        <p:nvSpPr>
          <p:cNvPr id="301" name="Google Shape;301;p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4" name="Google Shape;30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5" name="Google Shape;305;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6" name="Google Shape;306;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7" name="Google Shape;307;p38"/>
          <p:cNvGrpSpPr/>
          <p:nvPr/>
        </p:nvGrpSpPr>
        <p:grpSpPr>
          <a:xfrm>
            <a:off x="457200" y="1300225"/>
            <a:ext cx="776889" cy="621300"/>
            <a:chOff x="457200" y="1378813"/>
            <a:chExt cx="776889" cy="621300"/>
          </a:xfrm>
        </p:grpSpPr>
        <p:sp>
          <p:nvSpPr>
            <p:cNvPr id="308" name="Google Shape;308;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9" name="Google Shape;309;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8"/>
          <p:cNvGrpSpPr/>
          <p:nvPr/>
        </p:nvGrpSpPr>
        <p:grpSpPr>
          <a:xfrm>
            <a:off x="457200" y="2000125"/>
            <a:ext cx="776889" cy="621300"/>
            <a:chOff x="457200" y="1378813"/>
            <a:chExt cx="776889" cy="621300"/>
          </a:xfrm>
        </p:grpSpPr>
        <p:sp>
          <p:nvSpPr>
            <p:cNvPr id="311" name="Google Shape;311;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2" name="Google Shape;312;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38"/>
          <p:cNvGrpSpPr/>
          <p:nvPr/>
        </p:nvGrpSpPr>
        <p:grpSpPr>
          <a:xfrm>
            <a:off x="457200" y="2692850"/>
            <a:ext cx="776889" cy="621300"/>
            <a:chOff x="457200" y="1378813"/>
            <a:chExt cx="776889" cy="621300"/>
          </a:xfrm>
        </p:grpSpPr>
        <p:sp>
          <p:nvSpPr>
            <p:cNvPr id="314" name="Google Shape;314;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15" name="Google Shape;315;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8"/>
          <p:cNvGrpSpPr/>
          <p:nvPr/>
        </p:nvGrpSpPr>
        <p:grpSpPr>
          <a:xfrm>
            <a:off x="457200" y="3390350"/>
            <a:ext cx="776889" cy="621300"/>
            <a:chOff x="457200" y="1378813"/>
            <a:chExt cx="776889" cy="621300"/>
          </a:xfrm>
        </p:grpSpPr>
        <p:sp>
          <p:nvSpPr>
            <p:cNvPr id="317" name="Google Shape;317;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8" name="Google Shape;318;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38"/>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0" name="Google Shape;320;p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 name="Google Shape;324;p38"/>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8"/>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6" name="Google Shape;326;p38"/>
          <p:cNvGrpSpPr/>
          <p:nvPr/>
        </p:nvGrpSpPr>
        <p:grpSpPr>
          <a:xfrm>
            <a:off x="469500" y="4083075"/>
            <a:ext cx="776889" cy="621300"/>
            <a:chOff x="457200" y="1378813"/>
            <a:chExt cx="776889" cy="621300"/>
          </a:xfrm>
        </p:grpSpPr>
        <p:sp>
          <p:nvSpPr>
            <p:cNvPr id="327" name="Google Shape;327;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8" name="Google Shape;328;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38"/>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32"/>
        <p:cNvGrpSpPr/>
        <p:nvPr/>
      </p:nvGrpSpPr>
      <p:grpSpPr>
        <a:xfrm>
          <a:off x="0" y="0"/>
          <a:ext cx="0" cy="0"/>
          <a:chOff x="0" y="0"/>
          <a:chExt cx="0" cy="0"/>
        </a:xfrm>
      </p:grpSpPr>
      <p:sp>
        <p:nvSpPr>
          <p:cNvPr id="333" name="Google Shape;333;p39"/>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6" name="Google Shape;33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7" name="Google Shape;337;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38" name="Google Shape;33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39" name="Google Shape;339;p39"/>
          <p:cNvGrpSpPr/>
          <p:nvPr/>
        </p:nvGrpSpPr>
        <p:grpSpPr>
          <a:xfrm>
            <a:off x="457200" y="1237825"/>
            <a:ext cx="776900" cy="486300"/>
            <a:chOff x="457200" y="1466425"/>
            <a:chExt cx="776900" cy="486300"/>
          </a:xfrm>
        </p:grpSpPr>
        <p:sp>
          <p:nvSpPr>
            <p:cNvPr id="340" name="Google Shape;340;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1" name="Google Shape;341;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39"/>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3" name="Google Shape;343;p39"/>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39"/>
          <p:cNvGrpSpPr/>
          <p:nvPr/>
        </p:nvGrpSpPr>
        <p:grpSpPr>
          <a:xfrm>
            <a:off x="457200" y="1828900"/>
            <a:ext cx="776900" cy="486300"/>
            <a:chOff x="457200" y="1466425"/>
            <a:chExt cx="776900" cy="486300"/>
          </a:xfrm>
        </p:grpSpPr>
        <p:sp>
          <p:nvSpPr>
            <p:cNvPr id="345" name="Google Shape;345;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6" name="Google Shape;346;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39"/>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348;p39"/>
          <p:cNvGrpSpPr/>
          <p:nvPr/>
        </p:nvGrpSpPr>
        <p:grpSpPr>
          <a:xfrm>
            <a:off x="457200" y="2419975"/>
            <a:ext cx="776900" cy="486300"/>
            <a:chOff x="457200" y="1466425"/>
            <a:chExt cx="776900" cy="486300"/>
          </a:xfrm>
        </p:grpSpPr>
        <p:sp>
          <p:nvSpPr>
            <p:cNvPr id="349" name="Google Shape;349;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0" name="Google Shape;350;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9"/>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9"/>
          <p:cNvGrpSpPr/>
          <p:nvPr/>
        </p:nvGrpSpPr>
        <p:grpSpPr>
          <a:xfrm>
            <a:off x="457200" y="3011050"/>
            <a:ext cx="776900" cy="486300"/>
            <a:chOff x="457200" y="1466425"/>
            <a:chExt cx="776900" cy="486300"/>
          </a:xfrm>
        </p:grpSpPr>
        <p:sp>
          <p:nvSpPr>
            <p:cNvPr id="353" name="Google Shape;353;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4" name="Google Shape;354;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39"/>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39"/>
          <p:cNvGrpSpPr/>
          <p:nvPr/>
        </p:nvGrpSpPr>
        <p:grpSpPr>
          <a:xfrm>
            <a:off x="457200" y="3602137"/>
            <a:ext cx="776900" cy="486300"/>
            <a:chOff x="457200" y="1466425"/>
            <a:chExt cx="776900" cy="486300"/>
          </a:xfrm>
        </p:grpSpPr>
        <p:sp>
          <p:nvSpPr>
            <p:cNvPr id="357" name="Google Shape;357;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8" name="Google Shape;358;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39"/>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39"/>
          <p:cNvGrpSpPr/>
          <p:nvPr/>
        </p:nvGrpSpPr>
        <p:grpSpPr>
          <a:xfrm>
            <a:off x="457200" y="4193262"/>
            <a:ext cx="776900" cy="486300"/>
            <a:chOff x="457200" y="1466425"/>
            <a:chExt cx="776900" cy="486300"/>
          </a:xfrm>
        </p:grpSpPr>
        <p:sp>
          <p:nvSpPr>
            <p:cNvPr id="361" name="Google Shape;361;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62" name="Google Shape;362;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39"/>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39"/>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9"/>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9"/>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7" name="Google Shape;367;p39"/>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39"/>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369"/>
        <p:cNvGrpSpPr/>
        <p:nvPr/>
      </p:nvGrpSpPr>
      <p:grpSpPr>
        <a:xfrm>
          <a:off x="0" y="0"/>
          <a:ext cx="0" cy="0"/>
          <a:chOff x="0" y="0"/>
          <a:chExt cx="0" cy="0"/>
        </a:xfrm>
      </p:grpSpPr>
      <p:sp>
        <p:nvSpPr>
          <p:cNvPr id="370" name="Google Shape;370;p40"/>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2" name="Google Shape;37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3" name="Google Shape;37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4" name="Google Shape;374;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75" name="Google Shape;375;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76" name="Google Shape;376;p40"/>
          <p:cNvGrpSpPr/>
          <p:nvPr/>
        </p:nvGrpSpPr>
        <p:grpSpPr>
          <a:xfrm>
            <a:off x="457222" y="1149803"/>
            <a:ext cx="713194" cy="446423"/>
            <a:chOff x="457200" y="1466425"/>
            <a:chExt cx="776900" cy="486300"/>
          </a:xfrm>
        </p:grpSpPr>
        <p:sp>
          <p:nvSpPr>
            <p:cNvPr id="377" name="Google Shape;37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8" name="Google Shape;37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40"/>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40"/>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40"/>
          <p:cNvGrpSpPr/>
          <p:nvPr/>
        </p:nvGrpSpPr>
        <p:grpSpPr>
          <a:xfrm>
            <a:off x="457222" y="1672428"/>
            <a:ext cx="713194" cy="446423"/>
            <a:chOff x="457200" y="1466425"/>
            <a:chExt cx="776900" cy="486300"/>
          </a:xfrm>
        </p:grpSpPr>
        <p:sp>
          <p:nvSpPr>
            <p:cNvPr id="382" name="Google Shape;382;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83" name="Google Shape;383;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40"/>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40"/>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40"/>
          <p:cNvGrpSpPr/>
          <p:nvPr/>
        </p:nvGrpSpPr>
        <p:grpSpPr>
          <a:xfrm>
            <a:off x="457197" y="2195578"/>
            <a:ext cx="713194" cy="446423"/>
            <a:chOff x="457200" y="1466425"/>
            <a:chExt cx="776900" cy="486300"/>
          </a:xfrm>
        </p:grpSpPr>
        <p:sp>
          <p:nvSpPr>
            <p:cNvPr id="387" name="Google Shape;38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8" name="Google Shape;38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40"/>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40"/>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40"/>
          <p:cNvGrpSpPr/>
          <p:nvPr/>
        </p:nvGrpSpPr>
        <p:grpSpPr>
          <a:xfrm>
            <a:off x="457197" y="2718203"/>
            <a:ext cx="713194" cy="446423"/>
            <a:chOff x="457200" y="1466425"/>
            <a:chExt cx="776900" cy="486300"/>
          </a:xfrm>
        </p:grpSpPr>
        <p:sp>
          <p:nvSpPr>
            <p:cNvPr id="392" name="Google Shape;392;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93" name="Google Shape;393;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40"/>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5" name="Google Shape;395;p40"/>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0"/>
          <p:cNvGrpSpPr/>
          <p:nvPr/>
        </p:nvGrpSpPr>
        <p:grpSpPr>
          <a:xfrm>
            <a:off x="457222" y="3240828"/>
            <a:ext cx="713194" cy="446423"/>
            <a:chOff x="457200" y="1466425"/>
            <a:chExt cx="776900" cy="486300"/>
          </a:xfrm>
        </p:grpSpPr>
        <p:sp>
          <p:nvSpPr>
            <p:cNvPr id="397" name="Google Shape;39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8" name="Google Shape;39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40"/>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 name="Google Shape;400;p40"/>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40"/>
          <p:cNvGrpSpPr/>
          <p:nvPr/>
        </p:nvGrpSpPr>
        <p:grpSpPr>
          <a:xfrm>
            <a:off x="457222" y="3763453"/>
            <a:ext cx="713194" cy="446423"/>
            <a:chOff x="457200" y="1466425"/>
            <a:chExt cx="776900" cy="486300"/>
          </a:xfrm>
        </p:grpSpPr>
        <p:sp>
          <p:nvSpPr>
            <p:cNvPr id="402" name="Google Shape;402;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03" name="Google Shape;403;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40"/>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 name="Google Shape;405;p40"/>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40"/>
          <p:cNvGrpSpPr/>
          <p:nvPr/>
        </p:nvGrpSpPr>
        <p:grpSpPr>
          <a:xfrm>
            <a:off x="457222" y="4311603"/>
            <a:ext cx="713194" cy="446423"/>
            <a:chOff x="457200" y="1466425"/>
            <a:chExt cx="776900" cy="486300"/>
          </a:xfrm>
        </p:grpSpPr>
        <p:sp>
          <p:nvSpPr>
            <p:cNvPr id="407" name="Google Shape;40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8" name="Google Shape;40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40"/>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40"/>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5. Numbered 1–3">
  <p:cSld name="CUSTOM_2_7_1_5_2">
    <p:spTree>
      <p:nvGrpSpPr>
        <p:cNvPr id="1" name="Shape 411"/>
        <p:cNvGrpSpPr/>
        <p:nvPr/>
      </p:nvGrpSpPr>
      <p:grpSpPr>
        <a:xfrm>
          <a:off x="0" y="0"/>
          <a:ext cx="0" cy="0"/>
          <a:chOff x="0" y="0"/>
          <a:chExt cx="0" cy="0"/>
        </a:xfrm>
      </p:grpSpPr>
      <p:sp>
        <p:nvSpPr>
          <p:cNvPr id="412" name="Google Shape;412;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 name="Google Shape;413;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4" name="Google Shape;414;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5" name="Google Shape;415;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6" name="Google Shape;416;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17" name="Google Shape;417;p41"/>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19" name="Google Shape;419;p41"/>
          <p:cNvGrpSpPr/>
          <p:nvPr/>
        </p:nvGrpSpPr>
        <p:grpSpPr>
          <a:xfrm>
            <a:off x="457181" y="1345103"/>
            <a:ext cx="533372" cy="533480"/>
            <a:chOff x="457200" y="1378813"/>
            <a:chExt cx="695400" cy="695450"/>
          </a:xfrm>
        </p:grpSpPr>
        <p:sp>
          <p:nvSpPr>
            <p:cNvPr id="420" name="Google Shape;420;p41"/>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21" name="Google Shape;421;p41"/>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41"/>
          <p:cNvGrpSpPr/>
          <p:nvPr/>
        </p:nvGrpSpPr>
        <p:grpSpPr>
          <a:xfrm>
            <a:off x="3228956" y="1345103"/>
            <a:ext cx="533372" cy="533480"/>
            <a:chOff x="457200" y="1378813"/>
            <a:chExt cx="695400" cy="695450"/>
          </a:xfrm>
        </p:grpSpPr>
        <p:sp>
          <p:nvSpPr>
            <p:cNvPr id="423" name="Google Shape;423;p41"/>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24" name="Google Shape;424;p41"/>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25" name="Google Shape;425;p41"/>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27" name="Google Shape;427;p41"/>
          <p:cNvGrpSpPr/>
          <p:nvPr/>
        </p:nvGrpSpPr>
        <p:grpSpPr>
          <a:xfrm>
            <a:off x="6134081" y="1345853"/>
            <a:ext cx="533372" cy="533480"/>
            <a:chOff x="457200" y="1378813"/>
            <a:chExt cx="695400" cy="695450"/>
          </a:xfrm>
        </p:grpSpPr>
        <p:sp>
          <p:nvSpPr>
            <p:cNvPr id="428" name="Google Shape;428;p41"/>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9" name="Google Shape;429;p41"/>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30" name="Google Shape;430;p41"/>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32" name="Google Shape;432;p4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6. Numbered 1–2">
  <p:cSld name="CUSTOM_2_7_1_5_2_1">
    <p:spTree>
      <p:nvGrpSpPr>
        <p:cNvPr id="1" name="Shape 433"/>
        <p:cNvGrpSpPr/>
        <p:nvPr/>
      </p:nvGrpSpPr>
      <p:grpSpPr>
        <a:xfrm>
          <a:off x="0" y="0"/>
          <a:ext cx="0" cy="0"/>
          <a:chOff x="0" y="0"/>
          <a:chExt cx="0" cy="0"/>
        </a:xfrm>
      </p:grpSpPr>
      <p:pic>
        <p:nvPicPr>
          <p:cNvPr id="434" name="Google Shape;43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35" name="Google Shape;43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7" name="Google Shape;43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8" name="Google Shape;438;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39" name="Google Shape;439;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0" name="Google Shape;440;p42"/>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41" name="Google Shape;441;p4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42" name="Google Shape;442;p42"/>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42"/>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42"/>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45" name="Google Shape;445;p42"/>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46" name="Google Shape;446;p42"/>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48" name="Google Shape;448;p42"/>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449"/>
        <p:cNvGrpSpPr/>
        <p:nvPr/>
      </p:nvGrpSpPr>
      <p:grpSpPr>
        <a:xfrm>
          <a:off x="0" y="0"/>
          <a:ext cx="0" cy="0"/>
          <a:chOff x="0" y="0"/>
          <a:chExt cx="0" cy="0"/>
        </a:xfrm>
      </p:grpSpPr>
      <p:sp>
        <p:nvSpPr>
          <p:cNvPr id="450" name="Google Shape;450;p43"/>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51" name="Google Shape;451;p43"/>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52" name="Google Shape;452;p43"/>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53" name="Google Shape;453;p43"/>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54" name="Google Shape;454;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6" name="Google Shape;456;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7" name="Google Shape;457;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8" name="Google Shape;458;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59" name="Google Shape;459;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0" name="Google Shape;460;p43"/>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1" name="Google Shape;461;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3"/>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5" name="Google Shape;465;p43"/>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66" name="Google Shape;466;p43"/>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7" name="Google Shape;467;p43"/>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68" name="Google Shape;468;p43"/>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 name="Google Shape;469;p43"/>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0" name="Google Shape;470;p43"/>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4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472"/>
        <p:cNvGrpSpPr/>
        <p:nvPr/>
      </p:nvGrpSpPr>
      <p:grpSpPr>
        <a:xfrm>
          <a:off x="0" y="0"/>
          <a:ext cx="0" cy="0"/>
          <a:chOff x="0" y="0"/>
          <a:chExt cx="0" cy="0"/>
        </a:xfrm>
      </p:grpSpPr>
      <p:sp>
        <p:nvSpPr>
          <p:cNvPr id="473" name="Google Shape;473;p4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74" name="Google Shape;474;p4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75" name="Google Shape;475;p4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76" name="Google Shape;476;p4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77" name="Google Shape;477;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0" name="Google Shape;48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1" name="Google Shape;481;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3" name="Google Shape;483;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87" name="Google Shape;487;p44"/>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88" name="Google Shape;488;p44"/>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89" name="Google Shape;489;p44"/>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90" name="Google Shape;490;p44"/>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1" name="Google Shape;491;p44"/>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44"/>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44"/>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44"/>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495"/>
        <p:cNvGrpSpPr/>
        <p:nvPr/>
      </p:nvGrpSpPr>
      <p:grpSpPr>
        <a:xfrm>
          <a:off x="0" y="0"/>
          <a:ext cx="0" cy="0"/>
          <a:chOff x="0" y="0"/>
          <a:chExt cx="0" cy="0"/>
        </a:xfrm>
      </p:grpSpPr>
      <p:sp>
        <p:nvSpPr>
          <p:cNvPr id="496" name="Google Shape;496;p45"/>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97" name="Google Shape;497;p45"/>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498" name="Google Shape;498;p45"/>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99" name="Google Shape;499;p45"/>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00" name="Google Shape;500;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2" name="Google Shape;502;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3" name="Google Shape;503;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4" name="Google Shape;504;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05" name="Google Shape;505;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6" name="Google Shape;506;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5"/>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10" name="Google Shape;510;p45"/>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11" name="Google Shape;511;p45"/>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12" name="Google Shape;512;p45"/>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13" name="Google Shape;513;p45"/>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45"/>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 name="Google Shape;515;p45"/>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45"/>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518"/>
        <p:cNvGrpSpPr/>
        <p:nvPr/>
      </p:nvGrpSpPr>
      <p:grpSpPr>
        <a:xfrm>
          <a:off x="0" y="0"/>
          <a:ext cx="0" cy="0"/>
          <a:chOff x="0" y="0"/>
          <a:chExt cx="0" cy="0"/>
        </a:xfrm>
      </p:grpSpPr>
      <p:sp>
        <p:nvSpPr>
          <p:cNvPr id="519" name="Google Shape;519;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521" name="Google Shape;52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2" name="Google Shape;52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3" name="Google Shape;523;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4" name="Google Shape;52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5" name="Google Shape;525;p46"/>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46"/>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46"/>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6"/>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 name="Google Shape;534;p46"/>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5" name="Google Shape;535;p46"/>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6" name="Google Shape;536;p46"/>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7" name="Google Shape;537;p46"/>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8" name="Google Shape;538;p46"/>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9" name="Google Shape;539;p46"/>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0" name="Google Shape;540;p46"/>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41" name="Google Shape;541;p46"/>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2" name="Google Shape;542;p46"/>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43" name="Google Shape;543;p46"/>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4" name="Google Shape;544;p46"/>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545"/>
        <p:cNvGrpSpPr/>
        <p:nvPr/>
      </p:nvGrpSpPr>
      <p:grpSpPr>
        <a:xfrm>
          <a:off x="0" y="0"/>
          <a:ext cx="0" cy="0"/>
          <a:chOff x="0" y="0"/>
          <a:chExt cx="0" cy="0"/>
        </a:xfrm>
      </p:grpSpPr>
      <p:pic>
        <p:nvPicPr>
          <p:cNvPr id="546" name="Google Shape;546;p4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7" name="Google Shape;547;p4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8" name="Google Shape;548;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49" name="Google Shape;549;p4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50" name="Google Shape;550;p4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51" name="Google Shape;551;p47"/>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552" name="Google Shape;552;p4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553"/>
        <p:cNvGrpSpPr/>
        <p:nvPr/>
      </p:nvGrpSpPr>
      <p:grpSpPr>
        <a:xfrm>
          <a:off x="0" y="0"/>
          <a:ext cx="0" cy="0"/>
          <a:chOff x="0" y="0"/>
          <a:chExt cx="0" cy="0"/>
        </a:xfrm>
      </p:grpSpPr>
      <p:pic>
        <p:nvPicPr>
          <p:cNvPr id="554" name="Google Shape;554;p4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5" name="Google Shape;555;p48"/>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57" name="Google Shape;557;p48"/>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8" name="Google Shape;558;p48"/>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59" name="Google Shape;559;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60" name="Google Shape;560;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561"/>
        <p:cNvGrpSpPr/>
        <p:nvPr/>
      </p:nvGrpSpPr>
      <p:grpSpPr>
        <a:xfrm>
          <a:off x="0" y="0"/>
          <a:ext cx="0" cy="0"/>
          <a:chOff x="0" y="0"/>
          <a:chExt cx="0" cy="0"/>
        </a:xfrm>
      </p:grpSpPr>
      <p:pic>
        <p:nvPicPr>
          <p:cNvPr id="562" name="Google Shape;562;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63" name="Google Shape;563;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64" name="Google Shape;564;p49"/>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65" name="Google Shape;565;p49"/>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6" name="Google Shape;566;p49"/>
          <p:cNvPicPr preferRelativeResize="0"/>
          <p:nvPr/>
        </p:nvPicPr>
        <p:blipFill rotWithShape="1">
          <a:blip r:embed="rId3">
            <a:alphaModFix/>
          </a:blip>
          <a:srcRect/>
          <a:stretch/>
        </p:blipFill>
        <p:spPr>
          <a:xfrm>
            <a:off x="4239200" y="1293735"/>
            <a:ext cx="665600" cy="1260600"/>
          </a:xfrm>
          <a:prstGeom prst="rect">
            <a:avLst/>
          </a:prstGeom>
          <a:noFill/>
          <a:ln>
            <a:noFill/>
          </a:ln>
        </p:spPr>
      </p:pic>
      <p:sp>
        <p:nvSpPr>
          <p:cNvPr id="567" name="Google Shape;567;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568"/>
        <p:cNvGrpSpPr/>
        <p:nvPr/>
      </p:nvGrpSpPr>
      <p:grpSpPr>
        <a:xfrm>
          <a:off x="0" y="0"/>
          <a:ext cx="0" cy="0"/>
          <a:chOff x="0" y="0"/>
          <a:chExt cx="0" cy="0"/>
        </a:xfrm>
      </p:grpSpPr>
      <p:pic>
        <p:nvPicPr>
          <p:cNvPr id="569" name="Google Shape;569;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70" name="Google Shape;570;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571"/>
        <p:cNvGrpSpPr/>
        <p:nvPr/>
      </p:nvGrpSpPr>
      <p:grpSpPr>
        <a:xfrm>
          <a:off x="0" y="0"/>
          <a:ext cx="0" cy="0"/>
          <a:chOff x="0" y="0"/>
          <a:chExt cx="0" cy="0"/>
        </a:xfrm>
      </p:grpSpPr>
      <p:pic>
        <p:nvPicPr>
          <p:cNvPr id="572" name="Google Shape;572;p5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73" name="Google Shape;573;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74" name="Google Shape;574;p51"/>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75" name="Google Shape;575;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76" name="Google Shape;576;p5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577"/>
        <p:cNvGrpSpPr/>
        <p:nvPr/>
      </p:nvGrpSpPr>
      <p:grpSpPr>
        <a:xfrm>
          <a:off x="0" y="0"/>
          <a:ext cx="0" cy="0"/>
          <a:chOff x="0" y="0"/>
          <a:chExt cx="0" cy="0"/>
        </a:xfrm>
      </p:grpSpPr>
      <p:pic>
        <p:nvPicPr>
          <p:cNvPr id="578" name="Google Shape;578;p52"/>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579" name="Google Shape;579;p52"/>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2"/>
          <p:cNvSpPr/>
          <p:nvPr/>
        </p:nvSpPr>
        <p:spPr>
          <a:xfrm>
            <a:off x="3884000" y="2464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2"/>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84" name="Google Shape;584;p5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87" name="Google Shape;587;p5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588" name="Google Shape;5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589"/>
        <p:cNvGrpSpPr/>
        <p:nvPr/>
      </p:nvGrpSpPr>
      <p:grpSpPr>
        <a:xfrm>
          <a:off x="0" y="0"/>
          <a:ext cx="0" cy="0"/>
          <a:chOff x="0" y="0"/>
          <a:chExt cx="0" cy="0"/>
        </a:xfrm>
      </p:grpSpPr>
      <p:pic>
        <p:nvPicPr>
          <p:cNvPr id="590" name="Google Shape;590;p5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91" name="Google Shape;591;p5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92" name="Google Shape;592;p5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95" name="Google Shape;595;p5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96" name="Google Shape;596;p5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597"/>
        <p:cNvGrpSpPr/>
        <p:nvPr/>
      </p:nvGrpSpPr>
      <p:grpSpPr>
        <a:xfrm>
          <a:off x="0" y="0"/>
          <a:ext cx="0" cy="0"/>
          <a:chOff x="0" y="0"/>
          <a:chExt cx="0" cy="0"/>
        </a:xfrm>
      </p:grpSpPr>
      <p:pic>
        <p:nvPicPr>
          <p:cNvPr id="598" name="Google Shape;598;p5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99" name="Google Shape;599;p5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00" name="Google Shape;600;p5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01" name="Google Shape;601;p5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FF0000"/>
                </a:solidFill>
                <a:latin typeface="Oswald"/>
                <a:ea typeface="Oswald"/>
                <a:cs typeface="Oswald"/>
                <a:sym typeface="Oswald"/>
              </a:rPr>
              <a:t>Pro Tip:</a:t>
            </a:r>
            <a:endParaRPr sz="3600">
              <a:solidFill>
                <a:srgbClr val="FF0000"/>
              </a:solidFill>
              <a:latin typeface="Oswald"/>
              <a:ea typeface="Oswald"/>
              <a:cs typeface="Oswald"/>
              <a:sym typeface="Oswald"/>
            </a:endParaRPr>
          </a:p>
        </p:txBody>
      </p:sp>
      <p:cxnSp>
        <p:nvCxnSpPr>
          <p:cNvPr id="602" name="Google Shape;602;p5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pic>
        <p:nvPicPr>
          <p:cNvPr id="603" name="Google Shape;603;p55"/>
          <p:cNvPicPr preferRelativeResize="0"/>
          <p:nvPr/>
        </p:nvPicPr>
        <p:blipFill rotWithShape="1">
          <a:blip r:embed="rId3">
            <a:alphaModFix/>
          </a:blip>
          <a:srcRect/>
          <a:stretch/>
        </p:blipFill>
        <p:spPr>
          <a:xfrm>
            <a:off x="3528475" y="645950"/>
            <a:ext cx="1934650" cy="1714500"/>
          </a:xfrm>
          <a:prstGeom prst="rect">
            <a:avLst/>
          </a:prstGeom>
          <a:noFill/>
          <a:ln>
            <a:noFill/>
          </a:ln>
        </p:spPr>
      </p:pic>
      <p:sp>
        <p:nvSpPr>
          <p:cNvPr id="604" name="Google Shape;604;p5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605"/>
        <p:cNvGrpSpPr/>
        <p:nvPr/>
      </p:nvGrpSpPr>
      <p:grpSpPr>
        <a:xfrm>
          <a:off x="0" y="0"/>
          <a:ext cx="0" cy="0"/>
          <a:chOff x="0" y="0"/>
          <a:chExt cx="0" cy="0"/>
        </a:xfrm>
      </p:grpSpPr>
      <p:pic>
        <p:nvPicPr>
          <p:cNvPr id="606" name="Google Shape;606;p56"/>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607" name="Google Shape;607;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608" name="Google Shape;608;p56"/>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9" name="Google Shape;609;p56"/>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610" name="Google Shape;610;p56"/>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6"/>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6"/>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613"/>
        <p:cNvGrpSpPr/>
        <p:nvPr/>
      </p:nvGrpSpPr>
      <p:grpSpPr>
        <a:xfrm>
          <a:off x="0" y="0"/>
          <a:ext cx="0" cy="0"/>
          <a:chOff x="0" y="0"/>
          <a:chExt cx="0" cy="0"/>
        </a:xfrm>
      </p:grpSpPr>
      <p:pic>
        <p:nvPicPr>
          <p:cNvPr id="614" name="Google Shape;614;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15" name="Google Shape;615;p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616" name="Google Shape;616;p57"/>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617" name="Google Shape;617;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618" name="Google Shape;618;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8"/>
          <p:cNvSpPr txBox="1">
            <a:spLocks noGrp="1"/>
          </p:cNvSpPr>
          <p:nvPr>
            <p:ph type="title"/>
          </p:nvPr>
        </p:nvSpPr>
        <p:spPr>
          <a:xfrm>
            <a:off x="67575" y="1213825"/>
            <a:ext cx="9072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4000"/>
              <a:t>Computational Thinking</a:t>
            </a:r>
            <a:endParaRPr sz="4000"/>
          </a:p>
        </p:txBody>
      </p:sp>
      <p:sp>
        <p:nvSpPr>
          <p:cNvPr id="624" name="Google Shape;624;p58"/>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pic>
        <p:nvPicPr>
          <p:cNvPr id="688" name="Google Shape;688;p67"/>
          <p:cNvPicPr preferRelativeResize="0"/>
          <p:nvPr/>
        </p:nvPicPr>
        <p:blipFill rotWithShape="1">
          <a:blip r:embed="rId3">
            <a:alphaModFix/>
          </a:blip>
          <a:srcRect/>
          <a:stretch/>
        </p:blipFill>
        <p:spPr>
          <a:xfrm flipH="1">
            <a:off x="0" y="0"/>
            <a:ext cx="9144000" cy="5143505"/>
          </a:xfrm>
          <a:prstGeom prst="rect">
            <a:avLst/>
          </a:prstGeom>
          <a:noFill/>
          <a:ln>
            <a:noFill/>
          </a:ln>
        </p:spPr>
      </p:pic>
      <p:sp>
        <p:nvSpPr>
          <p:cNvPr id="689" name="Google Shape;68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Abstraction  </a:t>
            </a:r>
            <a:endParaRPr>
              <a:solidFill>
                <a:schemeClr val="dk1"/>
              </a:solidFill>
            </a:endParaRPr>
          </a:p>
        </p:txBody>
      </p:sp>
      <p:sp>
        <p:nvSpPr>
          <p:cNvPr id="690" name="Google Shape;690;p67"/>
          <p:cNvSpPr txBox="1">
            <a:spLocks noGrp="1"/>
          </p:cNvSpPr>
          <p:nvPr>
            <p:ph type="subTitle" idx="1"/>
          </p:nvPr>
        </p:nvSpPr>
        <p:spPr>
          <a:xfrm>
            <a:off x="0" y="675975"/>
            <a:ext cx="5325000" cy="1522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Once patterns are recognized, we use </a:t>
            </a:r>
            <a:r>
              <a:rPr lang="en" b="1">
                <a:highlight>
                  <a:srgbClr val="FFFF00"/>
                </a:highlight>
              </a:rPr>
              <a:t>abstraction</a:t>
            </a:r>
            <a:r>
              <a:rPr lang="en"/>
              <a:t> to focus on important and relevant information and filter out what </a:t>
            </a:r>
            <a:br>
              <a:rPr lang="en"/>
            </a:br>
            <a:r>
              <a:rPr lang="en"/>
              <a:t>is not needed to solve our problem. </a:t>
            </a:r>
            <a:endParaRPr/>
          </a:p>
        </p:txBody>
      </p:sp>
      <p:sp>
        <p:nvSpPr>
          <p:cNvPr id="691" name="Google Shape;691;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692" name="Google Shape;692;p67"/>
          <p:cNvCxnSpPr/>
          <p:nvPr/>
        </p:nvCxnSpPr>
        <p:spPr>
          <a:xfrm>
            <a:off x="274375" y="640080"/>
            <a:ext cx="40014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8"/>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What is an algorithm?</a:t>
            </a:r>
            <a:endParaRPr/>
          </a:p>
        </p:txBody>
      </p:sp>
      <p:sp>
        <p:nvSpPr>
          <p:cNvPr id="698" name="Google Shape;698;p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04" name="Google Shape;704;p69"/>
          <p:cNvSpPr txBox="1">
            <a:spLocks noGrp="1"/>
          </p:cNvSpPr>
          <p:nvPr>
            <p:ph type="subTitle" idx="1"/>
          </p:nvPr>
        </p:nvSpPr>
        <p:spPr>
          <a:xfrm>
            <a:off x="124350" y="1039700"/>
            <a:ext cx="90636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2800"/>
              <a:t>After the other steps are </a:t>
            </a:r>
            <a:br>
              <a:rPr lang="en" sz="2800"/>
            </a:br>
            <a:r>
              <a:rPr lang="en" sz="2800"/>
              <a:t>complete, it is time for a plan. </a:t>
            </a:r>
            <a:br>
              <a:rPr lang="en" sz="2800"/>
            </a:br>
            <a:r>
              <a:rPr lang="en" sz="2800"/>
              <a:t>An </a:t>
            </a:r>
            <a:r>
              <a:rPr lang="en" sz="2800" b="1">
                <a:highlight>
                  <a:srgbClr val="FFFF00"/>
                </a:highlight>
              </a:rPr>
              <a:t>algorithm</a:t>
            </a:r>
            <a:r>
              <a:rPr lang="en" sz="2800"/>
              <a:t> is a set of step-by-step instructions that provide a solution to the problem. </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to Solve a Puzzle </a:t>
            </a:r>
            <a:endParaRPr/>
          </a:p>
        </p:txBody>
      </p:sp>
      <p:sp>
        <p:nvSpPr>
          <p:cNvPr id="710" name="Google Shape;710;p70"/>
          <p:cNvSpPr/>
          <p:nvPr/>
        </p:nvSpPr>
        <p:spPr>
          <a:xfrm>
            <a:off x="1065151" y="797550"/>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Choose a puzzle </a:t>
            </a:r>
            <a:endParaRPr>
              <a:latin typeface="Roboto"/>
              <a:ea typeface="Roboto"/>
              <a:cs typeface="Roboto"/>
              <a:sym typeface="Roboto"/>
            </a:endParaRPr>
          </a:p>
        </p:txBody>
      </p:sp>
      <p:grpSp>
        <p:nvGrpSpPr>
          <p:cNvPr id="711" name="Google Shape;711;p70"/>
          <p:cNvGrpSpPr/>
          <p:nvPr/>
        </p:nvGrpSpPr>
        <p:grpSpPr>
          <a:xfrm>
            <a:off x="377061" y="797455"/>
            <a:ext cx="596970" cy="373673"/>
            <a:chOff x="457200" y="1466425"/>
            <a:chExt cx="776900" cy="486300"/>
          </a:xfrm>
        </p:grpSpPr>
        <p:sp>
          <p:nvSpPr>
            <p:cNvPr id="712" name="Google Shape;712;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01</a:t>
              </a:r>
              <a:endParaRPr sz="2200">
                <a:latin typeface="Roboto Light"/>
                <a:ea typeface="Roboto Light"/>
                <a:cs typeface="Roboto Light"/>
                <a:sym typeface="Roboto Light"/>
              </a:endParaRPr>
            </a:p>
          </p:txBody>
        </p:sp>
        <p:sp>
          <p:nvSpPr>
            <p:cNvPr id="713" name="Google Shape;713;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14" name="Google Shape;714;p70"/>
          <p:cNvSpPr/>
          <p:nvPr/>
        </p:nvSpPr>
        <p:spPr>
          <a:xfrm>
            <a:off x="1065151" y="1251770"/>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Flip all pieces face up</a:t>
            </a:r>
            <a:endParaRPr>
              <a:latin typeface="Roboto"/>
              <a:ea typeface="Roboto"/>
              <a:cs typeface="Roboto"/>
              <a:sym typeface="Roboto"/>
            </a:endParaRPr>
          </a:p>
        </p:txBody>
      </p:sp>
      <p:grpSp>
        <p:nvGrpSpPr>
          <p:cNvPr id="715" name="Google Shape;715;p70"/>
          <p:cNvGrpSpPr/>
          <p:nvPr/>
        </p:nvGrpSpPr>
        <p:grpSpPr>
          <a:xfrm>
            <a:off x="377061" y="1251675"/>
            <a:ext cx="596970" cy="373673"/>
            <a:chOff x="457200" y="1466425"/>
            <a:chExt cx="776900" cy="486300"/>
          </a:xfrm>
        </p:grpSpPr>
        <p:sp>
          <p:nvSpPr>
            <p:cNvPr id="716" name="Google Shape;716;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02</a:t>
              </a:r>
              <a:endParaRPr sz="2200">
                <a:latin typeface="Roboto Light"/>
                <a:ea typeface="Roboto Light"/>
                <a:cs typeface="Roboto Light"/>
                <a:sym typeface="Roboto Light"/>
              </a:endParaRPr>
            </a:p>
          </p:txBody>
        </p:sp>
        <p:sp>
          <p:nvSpPr>
            <p:cNvPr id="717" name="Google Shape;717;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18" name="Google Shape;718;p70"/>
          <p:cNvSpPr/>
          <p:nvPr/>
        </p:nvSpPr>
        <p:spPr>
          <a:xfrm>
            <a:off x="1065151" y="1705990"/>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Find all the edge pieces.</a:t>
            </a:r>
            <a:endParaRPr>
              <a:latin typeface="Roboto"/>
              <a:ea typeface="Roboto"/>
              <a:cs typeface="Roboto"/>
              <a:sym typeface="Roboto"/>
            </a:endParaRPr>
          </a:p>
        </p:txBody>
      </p:sp>
      <p:grpSp>
        <p:nvGrpSpPr>
          <p:cNvPr id="719" name="Google Shape;719;p70"/>
          <p:cNvGrpSpPr/>
          <p:nvPr/>
        </p:nvGrpSpPr>
        <p:grpSpPr>
          <a:xfrm>
            <a:off x="377061" y="1705896"/>
            <a:ext cx="596970" cy="373673"/>
            <a:chOff x="457200" y="1466425"/>
            <a:chExt cx="776900" cy="486300"/>
          </a:xfrm>
        </p:grpSpPr>
        <p:sp>
          <p:nvSpPr>
            <p:cNvPr id="720" name="Google Shape;720;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03</a:t>
              </a:r>
              <a:endParaRPr sz="2200">
                <a:latin typeface="Roboto Light"/>
                <a:ea typeface="Roboto Light"/>
                <a:cs typeface="Roboto Light"/>
                <a:sym typeface="Roboto Light"/>
              </a:endParaRPr>
            </a:p>
          </p:txBody>
        </p:sp>
        <p:sp>
          <p:nvSpPr>
            <p:cNvPr id="721" name="Google Shape;721;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22" name="Google Shape;722;p70"/>
          <p:cNvSpPr/>
          <p:nvPr/>
        </p:nvSpPr>
        <p:spPr>
          <a:xfrm>
            <a:off x="1065151" y="2160210"/>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Use edge pieces to create frame.</a:t>
            </a:r>
            <a:endParaRPr>
              <a:latin typeface="Roboto"/>
              <a:ea typeface="Roboto"/>
              <a:cs typeface="Roboto"/>
              <a:sym typeface="Roboto"/>
            </a:endParaRPr>
          </a:p>
        </p:txBody>
      </p:sp>
      <p:grpSp>
        <p:nvGrpSpPr>
          <p:cNvPr id="723" name="Google Shape;723;p70"/>
          <p:cNvGrpSpPr/>
          <p:nvPr/>
        </p:nvGrpSpPr>
        <p:grpSpPr>
          <a:xfrm>
            <a:off x="377061" y="2160117"/>
            <a:ext cx="596970" cy="373673"/>
            <a:chOff x="457200" y="1466425"/>
            <a:chExt cx="776900" cy="486300"/>
          </a:xfrm>
        </p:grpSpPr>
        <p:sp>
          <p:nvSpPr>
            <p:cNvPr id="724" name="Google Shape;724;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04</a:t>
              </a:r>
              <a:endParaRPr sz="2200">
                <a:latin typeface="Roboto Light"/>
                <a:ea typeface="Roboto Light"/>
                <a:cs typeface="Roboto Light"/>
                <a:sym typeface="Roboto Light"/>
              </a:endParaRPr>
            </a:p>
          </p:txBody>
        </p:sp>
        <p:sp>
          <p:nvSpPr>
            <p:cNvPr id="725" name="Google Shape;725;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26" name="Google Shape;726;p70"/>
          <p:cNvSpPr/>
          <p:nvPr/>
        </p:nvSpPr>
        <p:spPr>
          <a:xfrm>
            <a:off x="1065151" y="2614439"/>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Group the remaining pieces by color.</a:t>
            </a:r>
            <a:endParaRPr>
              <a:latin typeface="Roboto"/>
              <a:ea typeface="Roboto"/>
              <a:cs typeface="Roboto"/>
              <a:sym typeface="Roboto"/>
            </a:endParaRPr>
          </a:p>
        </p:txBody>
      </p:sp>
      <p:grpSp>
        <p:nvGrpSpPr>
          <p:cNvPr id="727" name="Google Shape;727;p70"/>
          <p:cNvGrpSpPr/>
          <p:nvPr/>
        </p:nvGrpSpPr>
        <p:grpSpPr>
          <a:xfrm>
            <a:off x="377061" y="2614347"/>
            <a:ext cx="596970" cy="373673"/>
            <a:chOff x="457200" y="1466425"/>
            <a:chExt cx="776900" cy="486300"/>
          </a:xfrm>
        </p:grpSpPr>
        <p:sp>
          <p:nvSpPr>
            <p:cNvPr id="728" name="Google Shape;728;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05</a:t>
              </a:r>
              <a:endParaRPr sz="2200">
                <a:latin typeface="Roboto Light"/>
                <a:ea typeface="Roboto Light"/>
                <a:cs typeface="Roboto Light"/>
                <a:sym typeface="Roboto Light"/>
              </a:endParaRPr>
            </a:p>
          </p:txBody>
        </p:sp>
        <p:sp>
          <p:nvSpPr>
            <p:cNvPr id="729" name="Google Shape;729;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30" name="Google Shape;730;p70"/>
          <p:cNvSpPr/>
          <p:nvPr/>
        </p:nvSpPr>
        <p:spPr>
          <a:xfrm>
            <a:off x="1065151" y="3068697"/>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In each color group, find the special pieces</a:t>
            </a:r>
            <a:endParaRPr>
              <a:latin typeface="Roboto"/>
              <a:ea typeface="Roboto"/>
              <a:cs typeface="Roboto"/>
              <a:sym typeface="Roboto"/>
            </a:endParaRPr>
          </a:p>
        </p:txBody>
      </p:sp>
      <p:grpSp>
        <p:nvGrpSpPr>
          <p:cNvPr id="731" name="Google Shape;731;p70"/>
          <p:cNvGrpSpPr/>
          <p:nvPr/>
        </p:nvGrpSpPr>
        <p:grpSpPr>
          <a:xfrm>
            <a:off x="377061" y="3068606"/>
            <a:ext cx="596970" cy="373673"/>
            <a:chOff x="457200" y="1466425"/>
            <a:chExt cx="776900" cy="486300"/>
          </a:xfrm>
        </p:grpSpPr>
        <p:sp>
          <p:nvSpPr>
            <p:cNvPr id="732" name="Google Shape;732;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06</a:t>
              </a:r>
              <a:endParaRPr sz="2200">
                <a:latin typeface="Roboto Light"/>
                <a:ea typeface="Roboto Light"/>
                <a:cs typeface="Roboto Light"/>
                <a:sym typeface="Roboto Light"/>
              </a:endParaRPr>
            </a:p>
          </p:txBody>
        </p:sp>
        <p:sp>
          <p:nvSpPr>
            <p:cNvPr id="733" name="Google Shape;733;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34" name="Google Shape;734;p70"/>
          <p:cNvSpPr/>
          <p:nvPr/>
        </p:nvSpPr>
        <p:spPr>
          <a:xfrm>
            <a:off x="1065151" y="3523013"/>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Break down the image into small sections</a:t>
            </a:r>
            <a:endParaRPr>
              <a:latin typeface="Roboto"/>
              <a:ea typeface="Roboto"/>
              <a:cs typeface="Roboto"/>
              <a:sym typeface="Roboto"/>
            </a:endParaRPr>
          </a:p>
        </p:txBody>
      </p:sp>
      <p:grpSp>
        <p:nvGrpSpPr>
          <p:cNvPr id="735" name="Google Shape;735;p70"/>
          <p:cNvGrpSpPr/>
          <p:nvPr/>
        </p:nvGrpSpPr>
        <p:grpSpPr>
          <a:xfrm>
            <a:off x="377061" y="3522923"/>
            <a:ext cx="596970" cy="373673"/>
            <a:chOff x="457200" y="1466425"/>
            <a:chExt cx="776900" cy="486300"/>
          </a:xfrm>
        </p:grpSpPr>
        <p:sp>
          <p:nvSpPr>
            <p:cNvPr id="736" name="Google Shape;736;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07</a:t>
              </a:r>
              <a:endParaRPr sz="2200">
                <a:latin typeface="Roboto Light"/>
                <a:ea typeface="Roboto Light"/>
                <a:cs typeface="Roboto Light"/>
                <a:sym typeface="Roboto Light"/>
              </a:endParaRPr>
            </a:p>
          </p:txBody>
        </p:sp>
        <p:sp>
          <p:nvSpPr>
            <p:cNvPr id="737" name="Google Shape;737;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38" name="Google Shape;738;p70"/>
          <p:cNvSpPr/>
          <p:nvPr/>
        </p:nvSpPr>
        <p:spPr>
          <a:xfrm>
            <a:off x="1065151" y="3977242"/>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Work on one section at a time, paying attention to colors and special pieces</a:t>
            </a:r>
            <a:endParaRPr>
              <a:latin typeface="Roboto"/>
              <a:ea typeface="Roboto"/>
              <a:cs typeface="Roboto"/>
              <a:sym typeface="Roboto"/>
            </a:endParaRPr>
          </a:p>
        </p:txBody>
      </p:sp>
      <p:grpSp>
        <p:nvGrpSpPr>
          <p:cNvPr id="739" name="Google Shape;739;p70"/>
          <p:cNvGrpSpPr/>
          <p:nvPr/>
        </p:nvGrpSpPr>
        <p:grpSpPr>
          <a:xfrm>
            <a:off x="377061" y="3977153"/>
            <a:ext cx="596970" cy="373673"/>
            <a:chOff x="457200" y="1466425"/>
            <a:chExt cx="776900" cy="486300"/>
          </a:xfrm>
        </p:grpSpPr>
        <p:sp>
          <p:nvSpPr>
            <p:cNvPr id="740" name="Google Shape;740;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08</a:t>
              </a:r>
              <a:endParaRPr sz="2200">
                <a:latin typeface="Roboto Light"/>
                <a:ea typeface="Roboto Light"/>
                <a:cs typeface="Roboto Light"/>
                <a:sym typeface="Roboto Light"/>
              </a:endParaRPr>
            </a:p>
          </p:txBody>
        </p:sp>
        <p:sp>
          <p:nvSpPr>
            <p:cNvPr id="741" name="Google Shape;741;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42" name="Google Shape;742;p70"/>
          <p:cNvSpPr/>
          <p:nvPr/>
        </p:nvSpPr>
        <p:spPr>
          <a:xfrm>
            <a:off x="1065151" y="4431501"/>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a:latin typeface="Roboto"/>
                <a:ea typeface="Roboto"/>
                <a:cs typeface="Roboto"/>
                <a:sym typeface="Roboto"/>
              </a:rPr>
              <a:t>Join completed section inside of frame. </a:t>
            </a:r>
            <a:endParaRPr>
              <a:latin typeface="Roboto"/>
              <a:ea typeface="Roboto"/>
              <a:cs typeface="Roboto"/>
              <a:sym typeface="Roboto"/>
            </a:endParaRPr>
          </a:p>
        </p:txBody>
      </p:sp>
      <p:grpSp>
        <p:nvGrpSpPr>
          <p:cNvPr id="743" name="Google Shape;743;p70"/>
          <p:cNvGrpSpPr/>
          <p:nvPr/>
        </p:nvGrpSpPr>
        <p:grpSpPr>
          <a:xfrm>
            <a:off x="377061" y="4431413"/>
            <a:ext cx="596970" cy="373673"/>
            <a:chOff x="457200" y="1466425"/>
            <a:chExt cx="776900" cy="486300"/>
          </a:xfrm>
        </p:grpSpPr>
        <p:sp>
          <p:nvSpPr>
            <p:cNvPr id="744" name="Google Shape;744;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09</a:t>
              </a:r>
              <a:endParaRPr sz="2200">
                <a:latin typeface="Roboto Light"/>
                <a:ea typeface="Roboto Light"/>
                <a:cs typeface="Roboto Light"/>
                <a:sym typeface="Roboto Light"/>
              </a:endParaRPr>
            </a:p>
          </p:txBody>
        </p:sp>
        <p:sp>
          <p:nvSpPr>
            <p:cNvPr id="745" name="Google Shape;745;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71"/>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How do we apply computational thinking to solve coding challenges? </a:t>
            </a:r>
            <a:endParaRPr/>
          </a:p>
        </p:txBody>
      </p:sp>
      <p:sp>
        <p:nvSpPr>
          <p:cNvPr id="751" name="Google Shape;751;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cxnSp>
        <p:nvCxnSpPr>
          <p:cNvPr id="756" name="Google Shape;756;p72"/>
          <p:cNvCxnSpPr/>
          <p:nvPr/>
        </p:nvCxnSpPr>
        <p:spPr>
          <a:xfrm rot="5400000">
            <a:off x="6157501" y="3986140"/>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757" name="Google Shape;757;p72"/>
          <p:cNvCxnSpPr/>
          <p:nvPr/>
        </p:nvCxnSpPr>
        <p:spPr>
          <a:xfrm rot="5400000">
            <a:off x="1816783" y="3986173"/>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758" name="Google Shape;758;p72"/>
          <p:cNvCxnSpPr/>
          <p:nvPr/>
        </p:nvCxnSpPr>
        <p:spPr>
          <a:xfrm rot="-5400000" flipH="1">
            <a:off x="2482789" y="3986173"/>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759" name="Google Shape;759;p72"/>
          <p:cNvCxnSpPr/>
          <p:nvPr/>
        </p:nvCxnSpPr>
        <p:spPr>
          <a:xfrm rot="-5400000" flipH="1">
            <a:off x="6823506" y="3986140"/>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760" name="Google Shape;760;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Our Problem-Solving Tools of the Trade	</a:t>
            </a:r>
            <a:endParaRPr/>
          </a:p>
        </p:txBody>
      </p:sp>
      <p:sp>
        <p:nvSpPr>
          <p:cNvPr id="761" name="Google Shape;761;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62" name="Google Shape;762;p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User stories and acceptance criteria help us clarify the scope of the </a:t>
            </a:r>
            <a:br>
              <a:rPr lang="en"/>
            </a:br>
            <a:r>
              <a:rPr lang="en"/>
              <a:t>problem and break it down into manageable parts.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63" name="Google Shape;763;p72"/>
          <p:cNvSpPr/>
          <p:nvPr/>
        </p:nvSpPr>
        <p:spPr>
          <a:xfrm>
            <a:off x="4631118" y="2393859"/>
            <a:ext cx="4069500" cy="1750200"/>
          </a:xfrm>
          <a:prstGeom prst="rect">
            <a:avLst/>
          </a:prstGeom>
          <a:solidFill>
            <a:srgbClr val="F2F5F9"/>
          </a:solidFill>
          <a:ln w="762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2"/>
          <p:cNvSpPr/>
          <p:nvPr/>
        </p:nvSpPr>
        <p:spPr>
          <a:xfrm>
            <a:off x="290400" y="2393714"/>
            <a:ext cx="4069500" cy="1750200"/>
          </a:xfrm>
          <a:prstGeom prst="rect">
            <a:avLst/>
          </a:prstGeom>
          <a:solidFill>
            <a:srgbClr val="F2F5F9"/>
          </a:solidFill>
          <a:ln w="762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2"/>
          <p:cNvSpPr/>
          <p:nvPr/>
        </p:nvSpPr>
        <p:spPr>
          <a:xfrm>
            <a:off x="3594727" y="1757100"/>
            <a:ext cx="1686870" cy="314183"/>
          </a:xfrm>
          <a:prstGeom prst="flowChartProcess">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Medium"/>
                <a:ea typeface="Roboto Medium"/>
                <a:cs typeface="Roboto Medium"/>
                <a:sym typeface="Roboto Medium"/>
              </a:rPr>
              <a:t>EPIC</a:t>
            </a:r>
            <a:endParaRPr sz="1600">
              <a:solidFill>
                <a:srgbClr val="FFFFFF"/>
              </a:solidFill>
              <a:latin typeface="Roboto Medium"/>
              <a:ea typeface="Roboto Medium"/>
              <a:cs typeface="Roboto Medium"/>
              <a:sym typeface="Roboto Medium"/>
            </a:endParaRPr>
          </a:p>
        </p:txBody>
      </p:sp>
      <p:cxnSp>
        <p:nvCxnSpPr>
          <p:cNvPr id="766" name="Google Shape;766;p72"/>
          <p:cNvCxnSpPr>
            <a:stCxn id="765" idx="1"/>
            <a:endCxn id="764" idx="0"/>
          </p:cNvCxnSpPr>
          <p:nvPr/>
        </p:nvCxnSpPr>
        <p:spPr>
          <a:xfrm flipH="1">
            <a:off x="2325127" y="1914191"/>
            <a:ext cx="1269600" cy="479400"/>
          </a:xfrm>
          <a:prstGeom prst="bentConnector2">
            <a:avLst/>
          </a:prstGeom>
          <a:noFill/>
          <a:ln w="9525" cap="flat" cmpd="sng">
            <a:solidFill>
              <a:srgbClr val="000000"/>
            </a:solidFill>
            <a:prstDash val="solid"/>
            <a:round/>
            <a:headEnd type="none" w="med" len="med"/>
            <a:tailEnd type="stealth" w="med" len="med"/>
          </a:ln>
        </p:spPr>
      </p:cxnSp>
      <p:cxnSp>
        <p:nvCxnSpPr>
          <p:cNvPr id="767" name="Google Shape;767;p72"/>
          <p:cNvCxnSpPr>
            <a:stCxn id="765" idx="3"/>
            <a:endCxn id="763" idx="0"/>
          </p:cNvCxnSpPr>
          <p:nvPr/>
        </p:nvCxnSpPr>
        <p:spPr>
          <a:xfrm>
            <a:off x="5281597" y="1914191"/>
            <a:ext cx="1384200" cy="479700"/>
          </a:xfrm>
          <a:prstGeom prst="bentConnector2">
            <a:avLst/>
          </a:prstGeom>
          <a:noFill/>
          <a:ln w="9525" cap="flat" cmpd="sng">
            <a:solidFill>
              <a:srgbClr val="000000"/>
            </a:solidFill>
            <a:prstDash val="solid"/>
            <a:round/>
            <a:headEnd type="none" w="med" len="med"/>
            <a:tailEnd type="stealth" w="med" len="med"/>
          </a:ln>
        </p:spPr>
      </p:cxnSp>
      <p:sp>
        <p:nvSpPr>
          <p:cNvPr id="768" name="Google Shape;768;p72"/>
          <p:cNvSpPr/>
          <p:nvPr/>
        </p:nvSpPr>
        <p:spPr>
          <a:xfrm>
            <a:off x="1042188" y="4494541"/>
            <a:ext cx="1233832" cy="327784"/>
          </a:xfrm>
          <a:prstGeom prst="flowChartProcess">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sp>
        <p:nvSpPr>
          <p:cNvPr id="769" name="Google Shape;769;p72"/>
          <p:cNvSpPr/>
          <p:nvPr/>
        </p:nvSpPr>
        <p:spPr>
          <a:xfrm>
            <a:off x="2374424" y="4494541"/>
            <a:ext cx="1233832" cy="327784"/>
          </a:xfrm>
          <a:prstGeom prst="flowChartProcess">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sp>
        <p:nvSpPr>
          <p:cNvPr id="770" name="Google Shape;770;p72"/>
          <p:cNvSpPr/>
          <p:nvPr/>
        </p:nvSpPr>
        <p:spPr>
          <a:xfrm>
            <a:off x="376142" y="3652198"/>
            <a:ext cx="1882834" cy="327784"/>
          </a:xfrm>
          <a:prstGeom prst="flowChartProcess">
            <a:avLst/>
          </a:prstGeom>
          <a:solidFill>
            <a:srgbClr val="00D6C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771" name="Google Shape;771;p72"/>
          <p:cNvSpPr/>
          <p:nvPr/>
        </p:nvSpPr>
        <p:spPr>
          <a:xfrm>
            <a:off x="2343294" y="3652198"/>
            <a:ext cx="1936361" cy="327784"/>
          </a:xfrm>
          <a:prstGeom prst="flowChartProcess">
            <a:avLst/>
          </a:prstGeom>
          <a:solidFill>
            <a:srgbClr val="00D6C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sp>
        <p:nvSpPr>
          <p:cNvPr id="772" name="Google Shape;772;p72"/>
          <p:cNvSpPr/>
          <p:nvPr/>
        </p:nvSpPr>
        <p:spPr>
          <a:xfrm>
            <a:off x="4716860" y="3652198"/>
            <a:ext cx="1882834" cy="327784"/>
          </a:xfrm>
          <a:prstGeom prst="flowChartProcess">
            <a:avLst/>
          </a:prstGeom>
          <a:solidFill>
            <a:srgbClr val="00D6C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773" name="Google Shape;773;p72"/>
          <p:cNvSpPr/>
          <p:nvPr/>
        </p:nvSpPr>
        <p:spPr>
          <a:xfrm>
            <a:off x="6684011" y="3652198"/>
            <a:ext cx="1936361" cy="327784"/>
          </a:xfrm>
          <a:prstGeom prst="flowChartProcess">
            <a:avLst/>
          </a:prstGeom>
          <a:solidFill>
            <a:srgbClr val="00D6C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cxnSp>
        <p:nvCxnSpPr>
          <p:cNvPr id="774" name="Google Shape;774;p72"/>
          <p:cNvCxnSpPr/>
          <p:nvPr/>
        </p:nvCxnSpPr>
        <p:spPr>
          <a:xfrm rot="5400000">
            <a:off x="5780600" y="2772908"/>
            <a:ext cx="705300" cy="1031700"/>
          </a:xfrm>
          <a:prstGeom prst="bentConnector3">
            <a:avLst>
              <a:gd name="adj1" fmla="val 49992"/>
            </a:avLst>
          </a:prstGeom>
          <a:noFill/>
          <a:ln w="9525" cap="flat" cmpd="sng">
            <a:solidFill>
              <a:srgbClr val="000000"/>
            </a:solidFill>
            <a:prstDash val="solid"/>
            <a:round/>
            <a:headEnd type="none" w="med" len="med"/>
            <a:tailEnd type="stealth" w="med" len="med"/>
          </a:ln>
        </p:spPr>
      </p:cxnSp>
      <p:cxnSp>
        <p:nvCxnSpPr>
          <p:cNvPr id="775" name="Google Shape;775;p72"/>
          <p:cNvCxnSpPr/>
          <p:nvPr/>
        </p:nvCxnSpPr>
        <p:spPr>
          <a:xfrm rot="-5400000" flipH="1">
            <a:off x="6777650" y="2807558"/>
            <a:ext cx="705300" cy="962400"/>
          </a:xfrm>
          <a:prstGeom prst="bentConnector3">
            <a:avLst>
              <a:gd name="adj1" fmla="val 49992"/>
            </a:avLst>
          </a:prstGeom>
          <a:noFill/>
          <a:ln w="9525" cap="flat" cmpd="sng">
            <a:solidFill>
              <a:srgbClr val="000000"/>
            </a:solidFill>
            <a:prstDash val="solid"/>
            <a:round/>
            <a:headEnd type="none" w="med" len="med"/>
            <a:tailEnd type="stealth" w="med" len="med"/>
          </a:ln>
        </p:spPr>
      </p:cxnSp>
      <p:sp>
        <p:nvSpPr>
          <p:cNvPr id="776" name="Google Shape;776;p72"/>
          <p:cNvSpPr/>
          <p:nvPr/>
        </p:nvSpPr>
        <p:spPr>
          <a:xfrm>
            <a:off x="5382906" y="4494541"/>
            <a:ext cx="1233832" cy="327784"/>
          </a:xfrm>
          <a:prstGeom prst="flowChartProcess">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sp>
        <p:nvSpPr>
          <p:cNvPr id="777" name="Google Shape;777;p72"/>
          <p:cNvSpPr/>
          <p:nvPr/>
        </p:nvSpPr>
        <p:spPr>
          <a:xfrm>
            <a:off x="6715141" y="4494541"/>
            <a:ext cx="1233832" cy="327784"/>
          </a:xfrm>
          <a:prstGeom prst="flowChartProcess">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cxnSp>
        <p:nvCxnSpPr>
          <p:cNvPr id="778" name="Google Shape;778;p72"/>
          <p:cNvCxnSpPr/>
          <p:nvPr/>
        </p:nvCxnSpPr>
        <p:spPr>
          <a:xfrm rot="5400000">
            <a:off x="1458224" y="2772908"/>
            <a:ext cx="705300" cy="1031700"/>
          </a:xfrm>
          <a:prstGeom prst="bentConnector3">
            <a:avLst>
              <a:gd name="adj1" fmla="val 49992"/>
            </a:avLst>
          </a:prstGeom>
          <a:noFill/>
          <a:ln w="9525" cap="flat" cmpd="sng">
            <a:solidFill>
              <a:srgbClr val="000000"/>
            </a:solidFill>
            <a:prstDash val="solid"/>
            <a:round/>
            <a:headEnd type="none" w="med" len="med"/>
            <a:tailEnd type="stealth" w="med" len="med"/>
          </a:ln>
        </p:spPr>
      </p:cxnSp>
      <p:cxnSp>
        <p:nvCxnSpPr>
          <p:cNvPr id="779" name="Google Shape;779;p72"/>
          <p:cNvCxnSpPr/>
          <p:nvPr/>
        </p:nvCxnSpPr>
        <p:spPr>
          <a:xfrm rot="-5400000" flipH="1">
            <a:off x="2455274" y="2807558"/>
            <a:ext cx="705300" cy="962400"/>
          </a:xfrm>
          <a:prstGeom prst="bentConnector3">
            <a:avLst>
              <a:gd name="adj1" fmla="val 49992"/>
            </a:avLst>
          </a:prstGeom>
          <a:noFill/>
          <a:ln w="9525" cap="flat" cmpd="sng">
            <a:solidFill>
              <a:srgbClr val="000000"/>
            </a:solidFill>
            <a:prstDash val="solid"/>
            <a:round/>
            <a:headEnd type="none" w="med" len="med"/>
            <a:tailEnd type="stealth" w="med" len="med"/>
          </a:ln>
        </p:spPr>
      </p:cxnSp>
      <p:sp>
        <p:nvSpPr>
          <p:cNvPr id="780" name="Google Shape;780;p72"/>
          <p:cNvSpPr/>
          <p:nvPr/>
        </p:nvSpPr>
        <p:spPr>
          <a:xfrm>
            <a:off x="1065956" y="2530533"/>
            <a:ext cx="2566077" cy="416616"/>
          </a:xfrm>
          <a:prstGeom prst="flowChartProcess">
            <a:avLst/>
          </a:prstGeom>
          <a:solidFill>
            <a:srgbClr val="1475D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sp>
        <p:nvSpPr>
          <p:cNvPr id="781" name="Google Shape;781;p72"/>
          <p:cNvSpPr/>
          <p:nvPr/>
        </p:nvSpPr>
        <p:spPr>
          <a:xfrm>
            <a:off x="5331579" y="2530533"/>
            <a:ext cx="2566077" cy="416616"/>
          </a:xfrm>
          <a:prstGeom prst="flowChartProcess">
            <a:avLst/>
          </a:prstGeom>
          <a:solidFill>
            <a:srgbClr val="1475D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73"/>
          <p:cNvSpPr txBox="1">
            <a:spLocks noGrp="1"/>
          </p:cNvSpPr>
          <p:nvPr>
            <p:ph type="subTitle" idx="1"/>
          </p:nvPr>
        </p:nvSpPr>
        <p:spPr>
          <a:xfrm>
            <a:off x="135750" y="1039700"/>
            <a:ext cx="90522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2800"/>
              <a:t>A </a:t>
            </a:r>
            <a:r>
              <a:rPr lang="en" sz="2800" b="1">
                <a:highlight>
                  <a:srgbClr val="FFFF00"/>
                </a:highlight>
              </a:rPr>
              <a:t>user story</a:t>
            </a:r>
            <a:r>
              <a:rPr lang="en" sz="2800"/>
              <a:t> helps us identify the end goal and communicate how the solution will meet that goal. </a:t>
            </a:r>
            <a:endParaRPr sz="2800"/>
          </a:p>
        </p:txBody>
      </p:sp>
      <p:sp>
        <p:nvSpPr>
          <p:cNvPr id="787" name="Google Shape;787;p7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74"/>
          <p:cNvSpPr/>
          <p:nvPr/>
        </p:nvSpPr>
        <p:spPr>
          <a:xfrm>
            <a:off x="284000" y="1100700"/>
            <a:ext cx="8040300" cy="1968600"/>
          </a:xfrm>
          <a:prstGeom prst="rect">
            <a:avLst/>
          </a:prstGeom>
          <a:solidFill>
            <a:srgbClr val="F2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user story follows a specific format:</a:t>
            </a: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sz="3200">
                <a:solidFill>
                  <a:schemeClr val="dk1"/>
                </a:solidFill>
                <a:latin typeface="Roboto Light"/>
                <a:ea typeface="Roboto Light"/>
                <a:cs typeface="Roboto Light"/>
                <a:sym typeface="Roboto Light"/>
              </a:rPr>
              <a:t>As a </a:t>
            </a:r>
            <a:r>
              <a:rPr lang="en" sz="3200" b="1">
                <a:solidFill>
                  <a:schemeClr val="dk1"/>
                </a:solidFill>
                <a:highlight>
                  <a:srgbClr val="FF992D"/>
                </a:highlight>
              </a:rPr>
              <a:t>[user]</a:t>
            </a:r>
            <a:r>
              <a:rPr lang="en" sz="3200">
                <a:solidFill>
                  <a:schemeClr val="dk1"/>
                </a:solidFill>
                <a:latin typeface="Roboto Light"/>
                <a:ea typeface="Roboto Light"/>
                <a:cs typeface="Roboto Light"/>
                <a:sym typeface="Roboto Light"/>
              </a:rPr>
              <a:t>,</a:t>
            </a:r>
            <a:endParaRPr sz="3200">
              <a:solidFill>
                <a:schemeClr val="dk1"/>
              </a:solidFill>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3200">
                <a:solidFill>
                  <a:schemeClr val="dk1"/>
                </a:solidFill>
                <a:latin typeface="Roboto Light"/>
                <a:ea typeface="Roboto Light"/>
                <a:cs typeface="Roboto Light"/>
                <a:sym typeface="Roboto Light"/>
              </a:rPr>
              <a:t>I want to </a:t>
            </a:r>
            <a:r>
              <a:rPr lang="en" sz="3200" b="1">
                <a:solidFill>
                  <a:schemeClr val="dk1"/>
                </a:solidFill>
                <a:highlight>
                  <a:srgbClr val="FECF48"/>
                </a:highlight>
              </a:rPr>
              <a:t>[do something]</a:t>
            </a:r>
            <a:r>
              <a:rPr lang="en" sz="3200">
                <a:solidFill>
                  <a:schemeClr val="dk1"/>
                </a:solidFill>
                <a:latin typeface="Roboto Light"/>
                <a:ea typeface="Roboto Light"/>
                <a:cs typeface="Roboto Light"/>
                <a:sym typeface="Roboto Light"/>
              </a:rPr>
              <a:t>,</a:t>
            </a:r>
            <a:endParaRPr sz="3200">
              <a:solidFill>
                <a:schemeClr val="dk1"/>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 sz="3200">
                <a:solidFill>
                  <a:schemeClr val="dk1"/>
                </a:solidFill>
                <a:latin typeface="Roboto Light"/>
                <a:ea typeface="Roboto Light"/>
                <a:cs typeface="Roboto Light"/>
                <a:sym typeface="Roboto Light"/>
              </a:rPr>
              <a:t>so that I can </a:t>
            </a:r>
            <a:r>
              <a:rPr lang="en" sz="3200" b="1">
                <a:solidFill>
                  <a:schemeClr val="dk1"/>
                </a:solidFill>
                <a:highlight>
                  <a:srgbClr val="9EE244"/>
                </a:highlight>
              </a:rPr>
              <a:t>[realize a reward]</a:t>
            </a:r>
            <a:r>
              <a:rPr lang="en" sz="3200">
                <a:solidFill>
                  <a:schemeClr val="dk1"/>
                </a:solidFill>
                <a:latin typeface="Roboto Light"/>
                <a:ea typeface="Roboto Light"/>
                <a:cs typeface="Roboto Light"/>
                <a:sym typeface="Roboto Light"/>
              </a:rPr>
              <a:t>.</a:t>
            </a:r>
            <a:endParaRPr sz="1600"/>
          </a:p>
        </p:txBody>
      </p:sp>
      <p:sp>
        <p:nvSpPr>
          <p:cNvPr id="794" name="Google Shape;794;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95" name="Google Shape;795;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Identifying Goals and Rewards: User Stories	</a:t>
            </a:r>
            <a:endParaRPr/>
          </a:p>
        </p:txBody>
      </p:sp>
      <p:sp>
        <p:nvSpPr>
          <p:cNvPr id="796" name="Google Shape;796;p74"/>
          <p:cNvSpPr/>
          <p:nvPr/>
        </p:nvSpPr>
        <p:spPr>
          <a:xfrm>
            <a:off x="6394975" y="1248738"/>
            <a:ext cx="1672500" cy="16725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7" name="Google Shape;797;p74"/>
          <p:cNvPicPr preferRelativeResize="0"/>
          <p:nvPr/>
        </p:nvPicPr>
        <p:blipFill>
          <a:blip r:embed="rId3">
            <a:alphaModFix/>
          </a:blip>
          <a:stretch>
            <a:fillRect/>
          </a:stretch>
        </p:blipFill>
        <p:spPr>
          <a:xfrm>
            <a:off x="6481069" y="1334839"/>
            <a:ext cx="1500156" cy="1500152"/>
          </a:xfrm>
          <a:prstGeom prst="rect">
            <a:avLst/>
          </a:prstGeom>
          <a:noFill/>
          <a:ln>
            <a:noFill/>
          </a:ln>
        </p:spPr>
      </p:pic>
      <p:graphicFrame>
        <p:nvGraphicFramePr>
          <p:cNvPr id="798" name="Google Shape;798;p74"/>
          <p:cNvGraphicFramePr/>
          <p:nvPr/>
        </p:nvGraphicFramePr>
        <p:xfrm>
          <a:off x="341025" y="3266465"/>
          <a:ext cx="3000000" cy="3000000"/>
        </p:xfrm>
        <a:graphic>
          <a:graphicData uri="http://schemas.openxmlformats.org/drawingml/2006/table">
            <a:tbl>
              <a:tblPr>
                <a:noFill/>
                <a:tableStyleId>{8A15815A-0129-4C7E-9F54-7EE4D941DF94}</a:tableStyleId>
              </a:tblPr>
              <a:tblGrid>
                <a:gridCol w="2099275">
                  <a:extLst>
                    <a:ext uri="{9D8B030D-6E8A-4147-A177-3AD203B41FA5}">
                      <a16:colId xmlns:a16="http://schemas.microsoft.com/office/drawing/2014/main" val="20000"/>
                    </a:ext>
                  </a:extLst>
                </a:gridCol>
                <a:gridCol w="5884000">
                  <a:extLst>
                    <a:ext uri="{9D8B030D-6E8A-4147-A177-3AD203B41FA5}">
                      <a16:colId xmlns:a16="http://schemas.microsoft.com/office/drawing/2014/main" val="20001"/>
                    </a:ext>
                  </a:extLst>
                </a:gridCol>
              </a:tblGrid>
              <a:tr h="500050">
                <a:tc>
                  <a:txBody>
                    <a:bodyPr/>
                    <a:lstStyle/>
                    <a:p>
                      <a:pPr marL="0" lvl="0" indent="0" algn="r" rtl="0">
                        <a:spcBef>
                          <a:spcPts val="0"/>
                        </a:spcBef>
                        <a:spcAft>
                          <a:spcPts val="0"/>
                        </a:spcAft>
                        <a:buNone/>
                      </a:pPr>
                      <a:r>
                        <a:rPr lang="en" sz="1700" b="1">
                          <a:latin typeface="Roboto"/>
                          <a:ea typeface="Roboto"/>
                          <a:cs typeface="Roboto"/>
                          <a:sym typeface="Roboto"/>
                        </a:rPr>
                        <a:t>[user]</a:t>
                      </a:r>
                      <a:endParaRPr sz="1700" b="1">
                        <a:latin typeface="Roboto"/>
                        <a:ea typeface="Roboto"/>
                        <a:cs typeface="Roboto"/>
                        <a:sym typeface="Roboto"/>
                      </a:endParaRPr>
                    </a:p>
                  </a:txBody>
                  <a:tcPr marL="182875" marR="1828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700">
                          <a:latin typeface="Roboto"/>
                          <a:ea typeface="Roboto"/>
                          <a:cs typeface="Roboto"/>
                          <a:sym typeface="Roboto"/>
                        </a:rPr>
                        <a:t>The end user or customer.</a:t>
                      </a:r>
                      <a:endParaRPr sz="1700">
                        <a:latin typeface="Roboto"/>
                        <a:ea typeface="Roboto"/>
                        <a:cs typeface="Roboto"/>
                        <a:sym typeface="Roboto"/>
                      </a:endParaRPr>
                    </a:p>
                  </a:txBody>
                  <a:tcPr marL="182875" marR="1828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0"/>
                  </a:ext>
                </a:extLst>
              </a:tr>
              <a:tr h="500050">
                <a:tc>
                  <a:txBody>
                    <a:bodyPr/>
                    <a:lstStyle/>
                    <a:p>
                      <a:pPr marL="0" lvl="0" indent="0" algn="r" rtl="0">
                        <a:spcBef>
                          <a:spcPts val="0"/>
                        </a:spcBef>
                        <a:spcAft>
                          <a:spcPts val="0"/>
                        </a:spcAft>
                        <a:buNone/>
                      </a:pPr>
                      <a:r>
                        <a:rPr lang="en" sz="1700" b="1">
                          <a:latin typeface="Roboto"/>
                          <a:ea typeface="Roboto"/>
                          <a:cs typeface="Roboto"/>
                          <a:sym typeface="Roboto"/>
                        </a:rPr>
                        <a:t>[do something]</a:t>
                      </a:r>
                      <a:endParaRPr sz="1700" b="1">
                        <a:latin typeface="Roboto"/>
                        <a:ea typeface="Roboto"/>
                        <a:cs typeface="Roboto"/>
                        <a:sym typeface="Roboto"/>
                      </a:endParaRPr>
                    </a:p>
                  </a:txBody>
                  <a:tcPr marL="182875" marR="1828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700">
                          <a:latin typeface="Roboto"/>
                          <a:ea typeface="Roboto"/>
                          <a:cs typeface="Roboto"/>
                          <a:sym typeface="Roboto"/>
                        </a:rPr>
                        <a:t>Identifies the goal the solution must address. </a:t>
                      </a:r>
                      <a:endParaRPr sz="1700">
                        <a:latin typeface="Roboto"/>
                        <a:ea typeface="Roboto"/>
                        <a:cs typeface="Roboto"/>
                        <a:sym typeface="Roboto"/>
                      </a:endParaRPr>
                    </a:p>
                  </a:txBody>
                  <a:tcPr marL="182875" marR="1828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00050">
                <a:tc>
                  <a:txBody>
                    <a:bodyPr/>
                    <a:lstStyle/>
                    <a:p>
                      <a:pPr marL="0" lvl="0" indent="0" algn="r" rtl="0">
                        <a:spcBef>
                          <a:spcPts val="0"/>
                        </a:spcBef>
                        <a:spcAft>
                          <a:spcPts val="0"/>
                        </a:spcAft>
                        <a:buNone/>
                      </a:pPr>
                      <a:r>
                        <a:rPr lang="en" sz="1700" b="1">
                          <a:latin typeface="Roboto"/>
                          <a:ea typeface="Roboto"/>
                          <a:cs typeface="Roboto"/>
                          <a:sym typeface="Roboto"/>
                        </a:rPr>
                        <a:t>[realize a reward]</a:t>
                      </a:r>
                      <a:endParaRPr sz="1700" b="1">
                        <a:latin typeface="Roboto"/>
                        <a:ea typeface="Roboto"/>
                        <a:cs typeface="Roboto"/>
                        <a:sym typeface="Roboto"/>
                      </a:endParaRPr>
                    </a:p>
                  </a:txBody>
                  <a:tcPr marL="182875" marR="1828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sz="1700">
                          <a:latin typeface="Roboto"/>
                          <a:ea typeface="Roboto"/>
                          <a:cs typeface="Roboto"/>
                          <a:sym typeface="Roboto"/>
                        </a:rPr>
                        <a:t>Describes when the goal is met.</a:t>
                      </a:r>
                      <a:endParaRPr sz="1700">
                        <a:latin typeface="Roboto"/>
                        <a:ea typeface="Roboto"/>
                        <a:cs typeface="Roboto"/>
                        <a:sym typeface="Roboto"/>
                      </a:endParaRPr>
                    </a:p>
                  </a:txBody>
                  <a:tcPr marL="182875" marR="1828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5"/>
          <p:cNvSpPr txBox="1">
            <a:spLocks noGrp="1"/>
          </p:cNvSpPr>
          <p:nvPr>
            <p:ph type="subTitle" idx="1"/>
          </p:nvPr>
        </p:nvSpPr>
        <p:spPr>
          <a:xfrm>
            <a:off x="112950" y="1039700"/>
            <a:ext cx="90750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2700" b="1">
                <a:solidFill>
                  <a:schemeClr val="dk1"/>
                </a:solidFill>
                <a:highlight>
                  <a:srgbClr val="FFFF00"/>
                </a:highlight>
              </a:rPr>
              <a:t>Acceptance criteria</a:t>
            </a:r>
            <a:r>
              <a:rPr lang="en" sz="2700" b="1">
                <a:solidFill>
                  <a:schemeClr val="dk1"/>
                </a:solidFill>
              </a:rPr>
              <a:t> </a:t>
            </a:r>
            <a:r>
              <a:rPr lang="en" sz="2700">
                <a:solidFill>
                  <a:schemeClr val="dk1"/>
                </a:solidFill>
              </a:rPr>
              <a:t>provide the conditions that must be met for the goal to be accomplished and the solution accepted by the user. </a:t>
            </a:r>
            <a:endParaRPr sz="2900"/>
          </a:p>
        </p:txBody>
      </p:sp>
      <p:sp>
        <p:nvSpPr>
          <p:cNvPr id="804" name="Google Shape;804;p7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Acceptance criteria define what specific tasks or functions must be done to solve the problem presented in the user story and have a clear pass or fail result. </a:t>
            </a:r>
            <a:br>
              <a:rPr lang="en"/>
            </a:br>
            <a:r>
              <a:rPr lang="en"/>
              <a:t>All criteria must pass for the solution to be accepted.</a:t>
            </a:r>
            <a:endParaRPr/>
          </a:p>
        </p:txBody>
      </p:sp>
      <p:sp>
        <p:nvSpPr>
          <p:cNvPr id="810" name="Google Shape;810;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11" name="Google Shape;811;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Getting Specific: Acceptance Criteria	</a:t>
            </a:r>
            <a:endParaRPr>
              <a:solidFill>
                <a:schemeClr val="dk1"/>
              </a:solidFill>
            </a:endParaRPr>
          </a:p>
          <a:p>
            <a:pPr marL="0" lvl="0" indent="0" algn="l" rtl="0">
              <a:spcBef>
                <a:spcPts val="0"/>
              </a:spcBef>
              <a:spcAft>
                <a:spcPts val="0"/>
              </a:spcAft>
              <a:buNone/>
            </a:pPr>
            <a:endParaRPr/>
          </a:p>
        </p:txBody>
      </p:sp>
      <p:sp>
        <p:nvSpPr>
          <p:cNvPr id="812" name="Google Shape;812;p76"/>
          <p:cNvSpPr/>
          <p:nvPr/>
        </p:nvSpPr>
        <p:spPr>
          <a:xfrm>
            <a:off x="4631118" y="2393859"/>
            <a:ext cx="4069500" cy="1750200"/>
          </a:xfrm>
          <a:prstGeom prst="rect">
            <a:avLst/>
          </a:prstGeom>
          <a:solidFill>
            <a:srgbClr val="F2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6"/>
          <p:cNvSpPr/>
          <p:nvPr/>
        </p:nvSpPr>
        <p:spPr>
          <a:xfrm>
            <a:off x="290400" y="2393714"/>
            <a:ext cx="4069500" cy="1750200"/>
          </a:xfrm>
          <a:prstGeom prst="rect">
            <a:avLst/>
          </a:prstGeom>
          <a:solidFill>
            <a:srgbClr val="F2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6"/>
          <p:cNvSpPr/>
          <p:nvPr/>
        </p:nvSpPr>
        <p:spPr>
          <a:xfrm>
            <a:off x="3594727" y="1757100"/>
            <a:ext cx="1686870" cy="314183"/>
          </a:xfrm>
          <a:prstGeom prst="flowChartProcess">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Medium"/>
                <a:ea typeface="Roboto Medium"/>
                <a:cs typeface="Roboto Medium"/>
                <a:sym typeface="Roboto Medium"/>
              </a:rPr>
              <a:t>EPIC</a:t>
            </a:r>
            <a:endParaRPr sz="1600">
              <a:solidFill>
                <a:srgbClr val="FFFFFF"/>
              </a:solidFill>
              <a:latin typeface="Roboto Medium"/>
              <a:ea typeface="Roboto Medium"/>
              <a:cs typeface="Roboto Medium"/>
              <a:sym typeface="Roboto Medium"/>
            </a:endParaRPr>
          </a:p>
        </p:txBody>
      </p:sp>
      <p:cxnSp>
        <p:nvCxnSpPr>
          <p:cNvPr id="815" name="Google Shape;815;p76"/>
          <p:cNvCxnSpPr>
            <a:stCxn id="814" idx="1"/>
            <a:endCxn id="813" idx="0"/>
          </p:cNvCxnSpPr>
          <p:nvPr/>
        </p:nvCxnSpPr>
        <p:spPr>
          <a:xfrm flipH="1">
            <a:off x="2325127" y="1914191"/>
            <a:ext cx="1269600" cy="479400"/>
          </a:xfrm>
          <a:prstGeom prst="bentConnector2">
            <a:avLst/>
          </a:prstGeom>
          <a:noFill/>
          <a:ln w="9525" cap="flat" cmpd="sng">
            <a:solidFill>
              <a:srgbClr val="000000"/>
            </a:solidFill>
            <a:prstDash val="solid"/>
            <a:round/>
            <a:headEnd type="none" w="med" len="med"/>
            <a:tailEnd type="stealth" w="med" len="med"/>
          </a:ln>
        </p:spPr>
      </p:cxnSp>
      <p:cxnSp>
        <p:nvCxnSpPr>
          <p:cNvPr id="816" name="Google Shape;816;p76"/>
          <p:cNvCxnSpPr>
            <a:stCxn id="814" idx="3"/>
            <a:endCxn id="812" idx="0"/>
          </p:cNvCxnSpPr>
          <p:nvPr/>
        </p:nvCxnSpPr>
        <p:spPr>
          <a:xfrm>
            <a:off x="5281597" y="1914191"/>
            <a:ext cx="1384200" cy="479700"/>
          </a:xfrm>
          <a:prstGeom prst="bentConnector2">
            <a:avLst/>
          </a:prstGeom>
          <a:noFill/>
          <a:ln w="9525" cap="flat" cmpd="sng">
            <a:solidFill>
              <a:srgbClr val="000000"/>
            </a:solidFill>
            <a:prstDash val="solid"/>
            <a:round/>
            <a:headEnd type="none" w="med" len="med"/>
            <a:tailEnd type="stealth" w="med" len="med"/>
          </a:ln>
        </p:spPr>
      </p:cxnSp>
      <p:sp>
        <p:nvSpPr>
          <p:cNvPr id="817" name="Google Shape;817;p76"/>
          <p:cNvSpPr/>
          <p:nvPr/>
        </p:nvSpPr>
        <p:spPr>
          <a:xfrm>
            <a:off x="1042188" y="4494541"/>
            <a:ext cx="1233832" cy="327784"/>
          </a:xfrm>
          <a:prstGeom prst="flowChartProcess">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Task</a:t>
            </a:r>
            <a:endParaRPr sz="1600">
              <a:latin typeface="Roboto"/>
              <a:ea typeface="Roboto"/>
              <a:cs typeface="Roboto"/>
              <a:sym typeface="Roboto"/>
            </a:endParaRPr>
          </a:p>
        </p:txBody>
      </p:sp>
      <p:sp>
        <p:nvSpPr>
          <p:cNvPr id="818" name="Google Shape;818;p76"/>
          <p:cNvSpPr/>
          <p:nvPr/>
        </p:nvSpPr>
        <p:spPr>
          <a:xfrm>
            <a:off x="2374424" y="4494541"/>
            <a:ext cx="1233832" cy="327784"/>
          </a:xfrm>
          <a:prstGeom prst="flowChartProcess">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Task</a:t>
            </a:r>
            <a:endParaRPr sz="1600">
              <a:latin typeface="Roboto"/>
              <a:ea typeface="Roboto"/>
              <a:cs typeface="Roboto"/>
              <a:sym typeface="Roboto"/>
            </a:endParaRPr>
          </a:p>
        </p:txBody>
      </p:sp>
      <p:cxnSp>
        <p:nvCxnSpPr>
          <p:cNvPr id="819" name="Google Shape;819;p76"/>
          <p:cNvCxnSpPr/>
          <p:nvPr/>
        </p:nvCxnSpPr>
        <p:spPr>
          <a:xfrm rot="5400000">
            <a:off x="1816783" y="3986173"/>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820" name="Google Shape;820;p76"/>
          <p:cNvCxnSpPr/>
          <p:nvPr/>
        </p:nvCxnSpPr>
        <p:spPr>
          <a:xfrm rot="-5400000" flipH="1">
            <a:off x="2482789" y="3986173"/>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821" name="Google Shape;821;p76"/>
          <p:cNvSpPr/>
          <p:nvPr/>
        </p:nvSpPr>
        <p:spPr>
          <a:xfrm>
            <a:off x="376142" y="3652198"/>
            <a:ext cx="1882834" cy="327784"/>
          </a:xfrm>
          <a:prstGeom prst="flowChartProcess">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822" name="Google Shape;822;p76"/>
          <p:cNvSpPr/>
          <p:nvPr/>
        </p:nvSpPr>
        <p:spPr>
          <a:xfrm>
            <a:off x="1065956" y="2530533"/>
            <a:ext cx="2566077" cy="416616"/>
          </a:xfrm>
          <a:prstGeom prst="flowChartProcess">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sp>
        <p:nvSpPr>
          <p:cNvPr id="823" name="Google Shape;823;p76"/>
          <p:cNvSpPr/>
          <p:nvPr/>
        </p:nvSpPr>
        <p:spPr>
          <a:xfrm>
            <a:off x="2343294" y="3652198"/>
            <a:ext cx="1936361" cy="327784"/>
          </a:xfrm>
          <a:prstGeom prst="flowChartProcess">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sp>
        <p:nvSpPr>
          <p:cNvPr id="824" name="Google Shape;824;p76"/>
          <p:cNvSpPr/>
          <p:nvPr/>
        </p:nvSpPr>
        <p:spPr>
          <a:xfrm>
            <a:off x="4716860" y="3652198"/>
            <a:ext cx="1882834" cy="327784"/>
          </a:xfrm>
          <a:prstGeom prst="flowChartProcess">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825" name="Google Shape;825;p76"/>
          <p:cNvSpPr/>
          <p:nvPr/>
        </p:nvSpPr>
        <p:spPr>
          <a:xfrm>
            <a:off x="6684011" y="3652198"/>
            <a:ext cx="1936361" cy="327784"/>
          </a:xfrm>
          <a:prstGeom prst="flowChartProcess">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cxnSp>
        <p:nvCxnSpPr>
          <p:cNvPr id="826" name="Google Shape;826;p76"/>
          <p:cNvCxnSpPr/>
          <p:nvPr/>
        </p:nvCxnSpPr>
        <p:spPr>
          <a:xfrm rot="5400000">
            <a:off x="5780600" y="2772908"/>
            <a:ext cx="705300" cy="1031700"/>
          </a:xfrm>
          <a:prstGeom prst="bentConnector3">
            <a:avLst>
              <a:gd name="adj1" fmla="val 49992"/>
            </a:avLst>
          </a:prstGeom>
          <a:noFill/>
          <a:ln w="9525" cap="flat" cmpd="sng">
            <a:solidFill>
              <a:srgbClr val="000000"/>
            </a:solidFill>
            <a:prstDash val="solid"/>
            <a:round/>
            <a:headEnd type="none" w="med" len="med"/>
            <a:tailEnd type="stealth" w="med" len="med"/>
          </a:ln>
        </p:spPr>
      </p:cxnSp>
      <p:cxnSp>
        <p:nvCxnSpPr>
          <p:cNvPr id="827" name="Google Shape;827;p76"/>
          <p:cNvCxnSpPr/>
          <p:nvPr/>
        </p:nvCxnSpPr>
        <p:spPr>
          <a:xfrm rot="-5400000" flipH="1">
            <a:off x="6777650" y="2807558"/>
            <a:ext cx="705300" cy="962400"/>
          </a:xfrm>
          <a:prstGeom prst="bentConnector3">
            <a:avLst>
              <a:gd name="adj1" fmla="val 49992"/>
            </a:avLst>
          </a:prstGeom>
          <a:noFill/>
          <a:ln w="9525" cap="flat" cmpd="sng">
            <a:solidFill>
              <a:srgbClr val="000000"/>
            </a:solidFill>
            <a:prstDash val="solid"/>
            <a:round/>
            <a:headEnd type="none" w="med" len="med"/>
            <a:tailEnd type="stealth" w="med" len="med"/>
          </a:ln>
        </p:spPr>
      </p:cxnSp>
      <p:sp>
        <p:nvSpPr>
          <p:cNvPr id="828" name="Google Shape;828;p76"/>
          <p:cNvSpPr/>
          <p:nvPr/>
        </p:nvSpPr>
        <p:spPr>
          <a:xfrm>
            <a:off x="5331579" y="2530533"/>
            <a:ext cx="2566077" cy="416616"/>
          </a:xfrm>
          <a:prstGeom prst="flowChartProcess">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cxnSp>
        <p:nvCxnSpPr>
          <p:cNvPr id="829" name="Google Shape;829;p76"/>
          <p:cNvCxnSpPr/>
          <p:nvPr/>
        </p:nvCxnSpPr>
        <p:spPr>
          <a:xfrm rot="5400000">
            <a:off x="6157501" y="3986140"/>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830" name="Google Shape;830;p76"/>
          <p:cNvCxnSpPr/>
          <p:nvPr/>
        </p:nvCxnSpPr>
        <p:spPr>
          <a:xfrm rot="-5400000" flipH="1">
            <a:off x="6823506" y="3986140"/>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831" name="Google Shape;831;p76"/>
          <p:cNvSpPr/>
          <p:nvPr/>
        </p:nvSpPr>
        <p:spPr>
          <a:xfrm>
            <a:off x="5382906" y="4494541"/>
            <a:ext cx="1233832" cy="327784"/>
          </a:xfrm>
          <a:prstGeom prst="flowChartProcess">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Task</a:t>
            </a:r>
            <a:endParaRPr sz="1600">
              <a:latin typeface="Roboto"/>
              <a:ea typeface="Roboto"/>
              <a:cs typeface="Roboto"/>
              <a:sym typeface="Roboto"/>
            </a:endParaRPr>
          </a:p>
        </p:txBody>
      </p:sp>
      <p:sp>
        <p:nvSpPr>
          <p:cNvPr id="832" name="Google Shape;832;p76"/>
          <p:cNvSpPr/>
          <p:nvPr/>
        </p:nvSpPr>
        <p:spPr>
          <a:xfrm>
            <a:off x="6715141" y="4494541"/>
            <a:ext cx="1233832" cy="327784"/>
          </a:xfrm>
          <a:prstGeom prst="flowChartProcess">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Task</a:t>
            </a:r>
            <a:endParaRPr sz="1600">
              <a:latin typeface="Roboto"/>
              <a:ea typeface="Roboto"/>
              <a:cs typeface="Roboto"/>
              <a:sym typeface="Roboto"/>
            </a:endParaRPr>
          </a:p>
        </p:txBody>
      </p:sp>
      <p:cxnSp>
        <p:nvCxnSpPr>
          <p:cNvPr id="833" name="Google Shape;833;p76"/>
          <p:cNvCxnSpPr/>
          <p:nvPr/>
        </p:nvCxnSpPr>
        <p:spPr>
          <a:xfrm rot="5400000">
            <a:off x="1458224" y="2772908"/>
            <a:ext cx="705300" cy="1031700"/>
          </a:xfrm>
          <a:prstGeom prst="bentConnector3">
            <a:avLst>
              <a:gd name="adj1" fmla="val 49992"/>
            </a:avLst>
          </a:prstGeom>
          <a:noFill/>
          <a:ln w="9525" cap="flat" cmpd="sng">
            <a:solidFill>
              <a:srgbClr val="000000"/>
            </a:solidFill>
            <a:prstDash val="solid"/>
            <a:round/>
            <a:headEnd type="none" w="med" len="med"/>
            <a:tailEnd type="stealth" w="med" len="med"/>
          </a:ln>
        </p:spPr>
      </p:cxnSp>
      <p:cxnSp>
        <p:nvCxnSpPr>
          <p:cNvPr id="834" name="Google Shape;834;p76"/>
          <p:cNvCxnSpPr/>
          <p:nvPr/>
        </p:nvCxnSpPr>
        <p:spPr>
          <a:xfrm rot="-5400000" flipH="1">
            <a:off x="2455274" y="2807558"/>
            <a:ext cx="705300" cy="962400"/>
          </a:xfrm>
          <a:prstGeom prst="bentConnector3">
            <a:avLst>
              <a:gd name="adj1" fmla="val 49992"/>
            </a:avLst>
          </a:prstGeom>
          <a:noFill/>
          <a:ln w="9525" cap="flat" cmpd="sng">
            <a:solidFill>
              <a:srgbClr val="000000"/>
            </a:solidFill>
            <a:prstDash val="solid"/>
            <a:round/>
            <a:headEnd type="none" w="med" len="med"/>
            <a:tailEnd type="stealth"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9"/>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What is computational thinking?</a:t>
            </a:r>
            <a:endParaRPr/>
          </a:p>
        </p:txBody>
      </p:sp>
      <p:sp>
        <p:nvSpPr>
          <p:cNvPr id="630" name="Google Shape;630;p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38"/>
        <p:cNvGrpSpPr/>
        <p:nvPr/>
      </p:nvGrpSpPr>
      <p:grpSpPr>
        <a:xfrm>
          <a:off x="0" y="0"/>
          <a:ext cx="0" cy="0"/>
          <a:chOff x="0" y="0"/>
          <a:chExt cx="0" cy="0"/>
        </a:xfrm>
      </p:grpSpPr>
      <p:sp>
        <p:nvSpPr>
          <p:cNvPr id="839" name="Google Shape;839;p77"/>
          <p:cNvSpPr/>
          <p:nvPr/>
        </p:nvSpPr>
        <p:spPr>
          <a:xfrm>
            <a:off x="4829900" y="768250"/>
            <a:ext cx="3684900" cy="3986100"/>
          </a:xfrm>
          <a:prstGeom prst="rect">
            <a:avLst/>
          </a:prstGeom>
          <a:solidFill>
            <a:srgbClr val="04346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Getting Specific: Acceptance Criteria	</a:t>
            </a:r>
            <a:endParaRPr/>
          </a:p>
        </p:txBody>
      </p:sp>
      <p:sp>
        <p:nvSpPr>
          <p:cNvPr id="841" name="Google Shape;841;p77"/>
          <p:cNvSpPr txBox="1">
            <a:spLocks noGrp="1"/>
          </p:cNvSpPr>
          <p:nvPr>
            <p:ph type="subTitle" idx="1"/>
          </p:nvPr>
        </p:nvSpPr>
        <p:spPr>
          <a:xfrm>
            <a:off x="0" y="675975"/>
            <a:ext cx="45831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highlight>
                  <a:srgbClr val="FFFF00"/>
                </a:highlight>
              </a:rPr>
              <a:t>For example:</a:t>
            </a:r>
            <a:r>
              <a:rPr lang="en"/>
              <a:t> It’s done when there is a contact form that includes a text box for a visitor’s name and email.</a:t>
            </a:r>
            <a:endParaRPr/>
          </a:p>
        </p:txBody>
      </p:sp>
      <p:sp>
        <p:nvSpPr>
          <p:cNvPr id="842" name="Google Shape;842;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843" name="Google Shape;843;p77"/>
          <p:cNvPicPr preferRelativeResize="0"/>
          <p:nvPr/>
        </p:nvPicPr>
        <p:blipFill>
          <a:blip r:embed="rId3">
            <a:alphaModFix/>
          </a:blip>
          <a:stretch>
            <a:fillRect/>
          </a:stretch>
        </p:blipFill>
        <p:spPr>
          <a:xfrm>
            <a:off x="4968139" y="913917"/>
            <a:ext cx="3408465" cy="371207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78"/>
          <p:cNvSpPr txBox="1">
            <a:spLocks noGrp="1"/>
          </p:cNvSpPr>
          <p:nvPr>
            <p:ph type="title"/>
          </p:nvPr>
        </p:nvSpPr>
        <p:spPr>
          <a:xfrm>
            <a:off x="25" y="274800"/>
            <a:ext cx="8391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Clr>
                <a:schemeClr val="dk1"/>
              </a:buClr>
              <a:buSzPts val="1100"/>
              <a:buFont typeface="Arial"/>
              <a:buNone/>
            </a:pPr>
            <a:r>
              <a:rPr lang="en" sz="3200"/>
              <a:t>The solution is a set of step-by-step instructions that address each of </a:t>
            </a:r>
            <a:endParaRPr sz="3200"/>
          </a:p>
          <a:p>
            <a:pPr marL="0" lvl="0" indent="0" algn="l" rtl="0">
              <a:spcBef>
                <a:spcPts val="0"/>
              </a:spcBef>
              <a:spcAft>
                <a:spcPts val="0"/>
              </a:spcAft>
              <a:buNone/>
            </a:pPr>
            <a:r>
              <a:rPr lang="en" sz="3200"/>
              <a:t>the acceptance criteria and clearly meet the user’s goal and reward as described in the user story. </a:t>
            </a:r>
            <a:endParaRPr sz="3200"/>
          </a:p>
        </p:txBody>
      </p:sp>
      <p:sp>
        <p:nvSpPr>
          <p:cNvPr id="849" name="Google Shape;849;p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36" name="Google Shape;636;p60"/>
          <p:cNvSpPr txBox="1">
            <a:spLocks noGrp="1"/>
          </p:cNvSpPr>
          <p:nvPr>
            <p:ph type="subTitle" idx="1"/>
          </p:nvPr>
        </p:nvSpPr>
        <p:spPr>
          <a:xfrm>
            <a:off x="0" y="1039700"/>
            <a:ext cx="91878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3000" b="1">
                <a:highlight>
                  <a:srgbClr val="FFFF00"/>
                </a:highlight>
              </a:rPr>
              <a:t>Computational thinking</a:t>
            </a:r>
            <a:r>
              <a:rPr lang="en" sz="3000"/>
              <a:t> is a </a:t>
            </a:r>
            <a:br>
              <a:rPr lang="en" sz="3000"/>
            </a:br>
            <a:r>
              <a:rPr lang="en" sz="3000"/>
              <a:t>way of logically breaking down </a:t>
            </a:r>
            <a:br>
              <a:rPr lang="en" sz="3000"/>
            </a:br>
            <a:r>
              <a:rPr lang="en" sz="3000"/>
              <a:t>a problem so that we can develop a step-by-step solution.</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Key principles of computational thinking include the following: </a:t>
            </a:r>
            <a:endParaRPr/>
          </a:p>
        </p:txBody>
      </p:sp>
      <p:sp>
        <p:nvSpPr>
          <p:cNvPr id="642" name="Google Shape;642;p61"/>
          <p:cNvSpPr txBox="1">
            <a:spLocks noGrp="1"/>
          </p:cNvSpPr>
          <p:nvPr>
            <p:ph type="subTitle" idx="6"/>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43" name="Google Shape;643;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Computational Thinking 	</a:t>
            </a:r>
            <a:endParaRPr/>
          </a:p>
        </p:txBody>
      </p:sp>
      <p:sp>
        <p:nvSpPr>
          <p:cNvPr id="644" name="Google Shape;644;p61"/>
          <p:cNvSpPr txBox="1">
            <a:spLocks noGrp="1"/>
          </p:cNvSpPr>
          <p:nvPr>
            <p:ph type="subTitle" idx="2"/>
          </p:nvPr>
        </p:nvSpPr>
        <p:spPr>
          <a:xfrm>
            <a:off x="0" y="1400375"/>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Decomposition</a:t>
            </a:r>
            <a:endParaRPr sz="1800"/>
          </a:p>
        </p:txBody>
      </p:sp>
      <p:sp>
        <p:nvSpPr>
          <p:cNvPr id="645" name="Google Shape;645;p61"/>
          <p:cNvSpPr txBox="1">
            <a:spLocks noGrp="1"/>
          </p:cNvSpPr>
          <p:nvPr>
            <p:ph type="subTitle" idx="3"/>
          </p:nvPr>
        </p:nvSpPr>
        <p:spPr>
          <a:xfrm>
            <a:off x="0" y="2233538"/>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Pattern recognition</a:t>
            </a:r>
            <a:endParaRPr sz="1800"/>
          </a:p>
        </p:txBody>
      </p:sp>
      <p:sp>
        <p:nvSpPr>
          <p:cNvPr id="646" name="Google Shape;646;p61"/>
          <p:cNvSpPr txBox="1">
            <a:spLocks noGrp="1"/>
          </p:cNvSpPr>
          <p:nvPr>
            <p:ph type="subTitle" idx="4"/>
          </p:nvPr>
        </p:nvSpPr>
        <p:spPr>
          <a:xfrm>
            <a:off x="0" y="307625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Abstraction</a:t>
            </a:r>
            <a:endParaRPr sz="1800"/>
          </a:p>
        </p:txBody>
      </p:sp>
      <p:sp>
        <p:nvSpPr>
          <p:cNvPr id="647" name="Google Shape;647;p61"/>
          <p:cNvSpPr txBox="1">
            <a:spLocks noGrp="1"/>
          </p:cNvSpPr>
          <p:nvPr>
            <p:ph type="subTitle" idx="5"/>
          </p:nvPr>
        </p:nvSpPr>
        <p:spPr>
          <a:xfrm>
            <a:off x="0" y="3916563"/>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Algorithms</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62"/>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What is decomposition?</a:t>
            </a:r>
            <a:endParaRPr/>
          </a:p>
        </p:txBody>
      </p:sp>
      <p:sp>
        <p:nvSpPr>
          <p:cNvPr id="653" name="Google Shape;653;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658" name="Google Shape;658;p63"/>
          <p:cNvPicPr preferRelativeResize="0"/>
          <p:nvPr/>
        </p:nvPicPr>
        <p:blipFill rotWithShape="1">
          <a:blip r:embed="rId3">
            <a:alphaModFix/>
          </a:blip>
          <a:srcRect/>
          <a:stretch/>
        </p:blipFill>
        <p:spPr>
          <a:xfrm flipH="1">
            <a:off x="0" y="0"/>
            <a:ext cx="9144000" cy="5143505"/>
          </a:xfrm>
          <a:prstGeom prst="rect">
            <a:avLst/>
          </a:prstGeom>
          <a:noFill/>
          <a:ln>
            <a:noFill/>
          </a:ln>
        </p:spPr>
      </p:pic>
      <p:sp>
        <p:nvSpPr>
          <p:cNvPr id="659" name="Google Shape;659;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Decomposition</a:t>
            </a:r>
            <a:endParaRPr/>
          </a:p>
        </p:txBody>
      </p:sp>
      <p:sp>
        <p:nvSpPr>
          <p:cNvPr id="660" name="Google Shape;660;p63"/>
          <p:cNvSpPr txBox="1">
            <a:spLocks noGrp="1"/>
          </p:cNvSpPr>
          <p:nvPr>
            <p:ph type="subTitle" idx="1"/>
          </p:nvPr>
        </p:nvSpPr>
        <p:spPr>
          <a:xfrm>
            <a:off x="0" y="675975"/>
            <a:ext cx="5061000" cy="1522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use </a:t>
            </a:r>
            <a:r>
              <a:rPr lang="en" b="1">
                <a:highlight>
                  <a:srgbClr val="FFFF00"/>
                </a:highlight>
              </a:rPr>
              <a:t>decomposition</a:t>
            </a:r>
            <a:r>
              <a:rPr lang="en"/>
              <a:t> to break </a:t>
            </a:r>
            <a:br>
              <a:rPr lang="en"/>
            </a:br>
            <a:r>
              <a:rPr lang="en"/>
              <a:t>down a problem down into smaller, </a:t>
            </a:r>
            <a:br>
              <a:rPr lang="en"/>
            </a:br>
            <a:r>
              <a:rPr lang="en"/>
              <a:t>more manageable parts.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61" name="Google Shape;661;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662" name="Google Shape;662;p63"/>
          <p:cNvCxnSpPr/>
          <p:nvPr/>
        </p:nvCxnSpPr>
        <p:spPr>
          <a:xfrm>
            <a:off x="274375" y="640080"/>
            <a:ext cx="40014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64"/>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What is pattern recognition?</a:t>
            </a:r>
            <a:endParaRPr/>
          </a:p>
        </p:txBody>
      </p:sp>
      <p:sp>
        <p:nvSpPr>
          <p:cNvPr id="668" name="Google Shape;668;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pic>
        <p:nvPicPr>
          <p:cNvPr id="673" name="Google Shape;673;p65"/>
          <p:cNvPicPr preferRelativeResize="0"/>
          <p:nvPr/>
        </p:nvPicPr>
        <p:blipFill rotWithShape="1">
          <a:blip r:embed="rId3">
            <a:alphaModFix/>
          </a:blip>
          <a:srcRect/>
          <a:stretch/>
        </p:blipFill>
        <p:spPr>
          <a:xfrm flipH="1">
            <a:off x="0" y="0"/>
            <a:ext cx="9144000" cy="5143505"/>
          </a:xfrm>
          <a:prstGeom prst="rect">
            <a:avLst/>
          </a:prstGeom>
          <a:noFill/>
          <a:ln>
            <a:noFill/>
          </a:ln>
        </p:spPr>
      </p:pic>
      <p:sp>
        <p:nvSpPr>
          <p:cNvPr id="674" name="Google Shape;674;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Pattern recognition </a:t>
            </a:r>
            <a:endParaRPr>
              <a:solidFill>
                <a:schemeClr val="dk1"/>
              </a:solidFill>
            </a:endParaRPr>
          </a:p>
        </p:txBody>
      </p:sp>
      <p:sp>
        <p:nvSpPr>
          <p:cNvPr id="675" name="Google Shape;675;p65"/>
          <p:cNvSpPr txBox="1">
            <a:spLocks noGrp="1"/>
          </p:cNvSpPr>
          <p:nvPr>
            <p:ph type="subTitle" idx="1"/>
          </p:nvPr>
        </p:nvSpPr>
        <p:spPr>
          <a:xfrm>
            <a:off x="0" y="675975"/>
            <a:ext cx="5325000" cy="1522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Once a problem is broken down, we use </a:t>
            </a:r>
            <a:r>
              <a:rPr lang="en" b="1">
                <a:highlight>
                  <a:srgbClr val="FFFF00"/>
                </a:highlight>
              </a:rPr>
              <a:t>pattern recognition</a:t>
            </a:r>
            <a:r>
              <a:rPr lang="en"/>
              <a:t> to find similarities and patterns among the smaller parts. This helps us solve the problem more efficiently.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76" name="Google Shape;676;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677" name="Google Shape;677;p65"/>
          <p:cNvCxnSpPr/>
          <p:nvPr/>
        </p:nvCxnSpPr>
        <p:spPr>
          <a:xfrm>
            <a:off x="274375" y="640080"/>
            <a:ext cx="40014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6"/>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What is abstraction?</a:t>
            </a:r>
            <a:endParaRPr/>
          </a:p>
        </p:txBody>
      </p:sp>
      <p:sp>
        <p:nvSpPr>
          <p:cNvPr id="683" name="Google Shape;683;p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572</Words>
  <Application>Microsoft Office PowerPoint</Application>
  <PresentationFormat>On-screen Show (16:9)</PresentationFormat>
  <Paragraphs>89</Paragraphs>
  <Slides>21</Slides>
  <Notes>21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Arial</vt:lpstr>
      <vt:lpstr>Caveat</vt:lpstr>
      <vt:lpstr>Oswald</vt:lpstr>
      <vt:lpstr>Oswald Light</vt:lpstr>
      <vt:lpstr>Oswald Medium</vt:lpstr>
      <vt:lpstr>Roboto</vt:lpstr>
      <vt:lpstr>Roboto Light</vt:lpstr>
      <vt:lpstr>Roboto Medium</vt:lpstr>
      <vt:lpstr>Roboto Thin</vt:lpstr>
      <vt:lpstr>Simple Light</vt:lpstr>
      <vt:lpstr>Unbranded</vt:lpstr>
      <vt:lpstr>Computational Thinking</vt:lpstr>
      <vt:lpstr>What is computational thinking?</vt:lpstr>
      <vt:lpstr>PowerPoint Presentation</vt:lpstr>
      <vt:lpstr>Computational Thinking  </vt:lpstr>
      <vt:lpstr>What is decomposition?</vt:lpstr>
      <vt:lpstr>Decomposition</vt:lpstr>
      <vt:lpstr>What is pattern recognition?</vt:lpstr>
      <vt:lpstr>Pattern recognition </vt:lpstr>
      <vt:lpstr>What is abstraction?</vt:lpstr>
      <vt:lpstr>Abstraction  </vt:lpstr>
      <vt:lpstr>What is an algorithm?</vt:lpstr>
      <vt:lpstr>PowerPoint Presentation</vt:lpstr>
      <vt:lpstr>How to Solve a Puzzle </vt:lpstr>
      <vt:lpstr>How do we apply computational thinking to solve coding challenges? </vt:lpstr>
      <vt:lpstr>Our Problem-Solving Tools of the Trade </vt:lpstr>
      <vt:lpstr>PowerPoint Presentation</vt:lpstr>
      <vt:lpstr>Identifying Goals and Rewards: User Stories </vt:lpstr>
      <vt:lpstr>PowerPoint Presentation</vt:lpstr>
      <vt:lpstr>Getting Specific: Acceptance Criteria  </vt:lpstr>
      <vt:lpstr>Getting Specific: Acceptance Criteria </vt:lpstr>
      <vt:lpstr>The solution is a set of step-by-step instructions that address each of  the acceptance criteria and clearly meet the user’s goal and reward as described in the user story.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dc:title>
  <cp:lastModifiedBy>Benjamin Machock</cp:lastModifiedBy>
  <cp:revision>2</cp:revision>
  <dcterms:modified xsi:type="dcterms:W3CDTF">2022-07-26T04:20:21Z</dcterms:modified>
</cp:coreProperties>
</file>